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26"/>
  </p:notesMasterIdLst>
  <p:sldIdLst>
    <p:sldId id="256" r:id="rId5"/>
    <p:sldId id="263" r:id="rId6"/>
    <p:sldId id="261" r:id="rId7"/>
    <p:sldId id="264" r:id="rId8"/>
    <p:sldId id="262" r:id="rId9"/>
    <p:sldId id="267" r:id="rId10"/>
    <p:sldId id="277" r:id="rId11"/>
    <p:sldId id="268" r:id="rId12"/>
    <p:sldId id="275" r:id="rId13"/>
    <p:sldId id="270" r:id="rId14"/>
    <p:sldId id="271" r:id="rId15"/>
    <p:sldId id="272" r:id="rId16"/>
    <p:sldId id="273" r:id="rId17"/>
    <p:sldId id="274" r:id="rId18"/>
    <p:sldId id="276" r:id="rId19"/>
    <p:sldId id="278" r:id="rId20"/>
    <p:sldId id="279" r:id="rId21"/>
    <p:sldId id="280" r:id="rId22"/>
    <p:sldId id="283" r:id="rId23"/>
    <p:sldId id="281" r:id="rId24"/>
    <p:sldId id="28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B62E4-EA3D-4685-A139-7F076FCB45B7}" type="datetimeFigureOut">
              <a:rPr lang="en-US" smtClean="0"/>
              <a:t>4/14/2012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5F61B6-C128-42A3-999F-7E47B4A6207A}" type="slidenum">
              <a:rPr lang="en-US" smtClean="0"/>
              <a:t>‹#›</a:t>
            </a:fld>
            <a:endParaRPr lang="en-US"/>
          </a:p>
        </p:txBody>
      </p:sp>
    </p:spTree>
    <p:extLst>
      <p:ext uri="{BB962C8B-B14F-4D97-AF65-F5344CB8AC3E}">
        <p14:creationId xmlns:p14="http://schemas.microsoft.com/office/powerpoint/2010/main" val="72203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ED360B-56A9-4E87-876C-47185AF83AF4}" type="datetimeFigureOut">
              <a:rPr lang="en-US" smtClean="0"/>
              <a:t>4/14/2012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252751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D360B-56A9-4E87-876C-47185AF83AF4}" type="datetimeFigureOut">
              <a:rPr lang="en-US" smtClean="0"/>
              <a:t>4/14/2012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1512709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D360B-56A9-4E87-876C-47185AF83AF4}" type="datetimeFigureOut">
              <a:rPr lang="en-US" smtClean="0"/>
              <a:t>4/14/2012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371997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47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167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60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10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29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55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707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24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D360B-56A9-4E87-876C-47185AF83AF4}" type="datetimeFigureOut">
              <a:rPr lang="en-US" smtClean="0"/>
              <a:t>4/14/2012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1441563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313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18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14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488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8591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2657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4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3004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9758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30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ED360B-56A9-4E87-876C-47185AF83AF4}" type="datetimeFigureOut">
              <a:rPr lang="en-US" smtClean="0"/>
              <a:t>4/14/2012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612791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314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6361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7792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147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924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527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068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105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91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36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ED360B-56A9-4E87-876C-47185AF83AF4}" type="datetimeFigureOut">
              <a:rPr lang="en-US" smtClean="0"/>
              <a:t>4/14/2012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218110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20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2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59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357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1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ED360B-56A9-4E87-876C-47185AF83AF4}" type="datetimeFigureOut">
              <a:rPr lang="en-US" smtClean="0"/>
              <a:t>4/14/2012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372185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ED360B-56A9-4E87-876C-47185AF83AF4}" type="datetimeFigureOut">
              <a:rPr lang="en-US" smtClean="0"/>
              <a:t>4/14/2012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143036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D360B-56A9-4E87-876C-47185AF83AF4}" type="datetimeFigureOut">
              <a:rPr lang="en-US" smtClean="0"/>
              <a:t>4/14/2012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174959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D360B-56A9-4E87-876C-47185AF83AF4}" type="datetimeFigureOut">
              <a:rPr lang="en-US" smtClean="0"/>
              <a:t>4/14/2012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10079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D360B-56A9-4E87-876C-47185AF83AF4}" type="datetimeFigureOut">
              <a:rPr lang="en-US" smtClean="0"/>
              <a:t>4/14/2012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62B5B7-6962-4432-895E-284BFCCB7C12}" type="slidenum">
              <a:rPr lang="en-US" smtClean="0"/>
              <a:t>‹#›</a:t>
            </a:fld>
            <a:endParaRPr lang="en-US"/>
          </a:p>
        </p:txBody>
      </p:sp>
    </p:spTree>
    <p:extLst>
      <p:ext uri="{BB962C8B-B14F-4D97-AF65-F5344CB8AC3E}">
        <p14:creationId xmlns:p14="http://schemas.microsoft.com/office/powerpoint/2010/main" val="363711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D360B-56A9-4E87-876C-47185AF83AF4}" type="datetimeFigureOut">
              <a:rPr lang="en-US" smtClean="0"/>
              <a:t>4/14/2012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2B5B7-6962-4432-895E-284BFCCB7C12}" type="slidenum">
              <a:rPr lang="en-US" smtClean="0"/>
              <a:t>‹#›</a:t>
            </a:fld>
            <a:endParaRPr lang="en-US"/>
          </a:p>
        </p:txBody>
      </p:sp>
    </p:spTree>
    <p:extLst>
      <p:ext uri="{BB962C8B-B14F-4D97-AF65-F5344CB8AC3E}">
        <p14:creationId xmlns:p14="http://schemas.microsoft.com/office/powerpoint/2010/main" val="3131215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B752F-AFC2-492D-9851-9A7F20CA8749}"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C86EC-C210-4513-8779-96EAE4842F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29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5B805-44C3-419E-A38E-E535B631F518}" type="datetimeFigureOut">
              <a:rPr lang="en-US" smtClean="0">
                <a:solidFill>
                  <a:prstClr val="black">
                    <a:tint val="75000"/>
                  </a:prstClr>
                </a:solidFill>
              </a:rPr>
              <a:pPr/>
              <a:t>4/14/2012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E6B06-F16D-42A0-9053-41D6D731007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48107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23116-B23C-4D2A-B1CD-D4D8F68FCE17}" type="datetimeFigureOut">
              <a:rPr lang="en-US" smtClean="0">
                <a:solidFill>
                  <a:prstClr val="black">
                    <a:tint val="75000"/>
                  </a:prstClr>
                </a:solidFill>
              </a:rPr>
              <a:pPr/>
              <a:t>4/14/2012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8ECE0-3030-4D72-89E3-5D53F2B618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7837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399" y="228600"/>
            <a:ext cx="8686801" cy="2438400"/>
          </a:xfrm>
        </p:spPr>
        <p:txBody>
          <a:bodyPr>
            <a:normAutofit/>
          </a:bodyPr>
          <a:lstStyle/>
          <a:p>
            <a:r>
              <a:rPr lang="en-US" sz="5300" b="1" dirty="0" smtClean="0">
                <a:ln>
                  <a:solidFill>
                    <a:schemeClr val="accent1"/>
                  </a:solidFill>
                </a:ln>
                <a:solidFill>
                  <a:schemeClr val="bg1"/>
                </a:solidFill>
                <a:effectLst>
                  <a:outerShdw blurRad="50800" dist="50800" dir="5400000" algn="ctr" rotWithShape="0">
                    <a:srgbClr val="00B050">
                      <a:alpha val="76000"/>
                    </a:srgbClr>
                  </a:outerShdw>
                </a:effectLst>
              </a:rPr>
              <a:t>No Place Like Home</a:t>
            </a:r>
            <a:r>
              <a:rPr lang="en-US" b="1" dirty="0" smtClean="0">
                <a:ln>
                  <a:solidFill>
                    <a:schemeClr val="accent1"/>
                  </a:solidFill>
                </a:ln>
                <a:solidFill>
                  <a:schemeClr val="bg1"/>
                </a:solidFill>
                <a:effectLst>
                  <a:outerShdw blurRad="50800" dist="50800" dir="5400000" algn="ctr" rotWithShape="0">
                    <a:srgbClr val="00B050">
                      <a:alpha val="76000"/>
                    </a:srgbClr>
                  </a:outerShdw>
                </a:effectLst>
              </a:rPr>
              <a:t/>
            </a:r>
            <a:br>
              <a:rPr lang="en-US" b="1" dirty="0" smtClean="0">
                <a:ln>
                  <a:solidFill>
                    <a:schemeClr val="accent1"/>
                  </a:solidFill>
                </a:ln>
                <a:solidFill>
                  <a:schemeClr val="bg1"/>
                </a:solidFill>
                <a:effectLst>
                  <a:outerShdw blurRad="50800" dist="50800" dir="5400000" algn="ctr" rotWithShape="0">
                    <a:srgbClr val="00B050">
                      <a:alpha val="76000"/>
                    </a:srgbClr>
                  </a:outerShdw>
                </a:effectLst>
              </a:rPr>
            </a:br>
            <a:r>
              <a:rPr lang="en-US" sz="1300" b="1" dirty="0" smtClean="0">
                <a:ln>
                  <a:solidFill>
                    <a:schemeClr val="accent1"/>
                  </a:solidFill>
                </a:ln>
                <a:solidFill>
                  <a:schemeClr val="bg1"/>
                </a:solidFill>
                <a:effectLst>
                  <a:outerShdw blurRad="50800" dist="50800" dir="5400000" algn="ctr" rotWithShape="0">
                    <a:srgbClr val="00B050">
                      <a:alpha val="76000"/>
                    </a:srgbClr>
                  </a:outerShdw>
                </a:effectLst>
              </a:rPr>
              <a:t> </a:t>
            </a:r>
            <a:r>
              <a:rPr lang="en-US" b="1" dirty="0">
                <a:ln>
                  <a:solidFill>
                    <a:schemeClr val="accent1"/>
                  </a:solidFill>
                </a:ln>
                <a:solidFill>
                  <a:schemeClr val="bg1"/>
                </a:solidFill>
                <a:effectLst>
                  <a:outerShdw blurRad="50800" dist="50800" dir="5400000" algn="ctr" rotWithShape="0">
                    <a:srgbClr val="00B050">
                      <a:alpha val="76000"/>
                    </a:srgbClr>
                  </a:outerShdw>
                </a:effectLst>
              </a:rPr>
              <a:t/>
            </a:r>
            <a:br>
              <a:rPr lang="en-US" b="1" dirty="0">
                <a:ln>
                  <a:solidFill>
                    <a:schemeClr val="accent1"/>
                  </a:solidFill>
                </a:ln>
                <a:solidFill>
                  <a:schemeClr val="bg1"/>
                </a:solidFill>
                <a:effectLst>
                  <a:outerShdw blurRad="50800" dist="50800" dir="5400000" algn="ctr" rotWithShape="0">
                    <a:srgbClr val="00B050">
                      <a:alpha val="76000"/>
                    </a:srgbClr>
                  </a:outerShdw>
                </a:effectLst>
              </a:rPr>
            </a:br>
            <a:r>
              <a:rPr lang="en-US" b="1" i="1" dirty="0" smtClean="0">
                <a:ln>
                  <a:solidFill>
                    <a:schemeClr val="tx1"/>
                  </a:solidFill>
                </a:ln>
                <a:solidFill>
                  <a:schemeClr val="bg1"/>
                </a:solidFill>
                <a:effectLst>
                  <a:outerShdw blurRad="50800" dist="50800" dir="5400000" algn="ctr" rotWithShape="0">
                    <a:schemeClr val="tx2">
                      <a:alpha val="59000"/>
                    </a:schemeClr>
                  </a:outerShdw>
                </a:effectLst>
              </a:rPr>
              <a:t>Invasional Meltdown</a:t>
            </a:r>
            <a:br>
              <a:rPr lang="en-US" b="1" i="1" dirty="0" smtClean="0">
                <a:ln>
                  <a:solidFill>
                    <a:schemeClr val="tx1"/>
                  </a:solidFill>
                </a:ln>
                <a:solidFill>
                  <a:schemeClr val="bg1"/>
                </a:solidFill>
                <a:effectLst>
                  <a:outerShdw blurRad="50800" dist="50800" dir="5400000" algn="ctr" rotWithShape="0">
                    <a:schemeClr val="tx2">
                      <a:alpha val="59000"/>
                    </a:schemeClr>
                  </a:outerShdw>
                </a:effectLst>
              </a:rPr>
            </a:br>
            <a:r>
              <a:rPr lang="en-US" b="1" i="1" dirty="0" smtClean="0">
                <a:ln>
                  <a:solidFill>
                    <a:schemeClr val="tx1"/>
                  </a:solidFill>
                </a:ln>
                <a:solidFill>
                  <a:schemeClr val="bg1"/>
                </a:solidFill>
                <a:effectLst>
                  <a:outerShdw blurRad="50800" dist="50800" dir="5400000" algn="ctr" rotWithShape="0">
                    <a:schemeClr val="tx2">
                      <a:alpha val="59000"/>
                    </a:schemeClr>
                  </a:outerShdw>
                </a:effectLst>
              </a:rPr>
              <a:t>in the New Pangaea</a:t>
            </a:r>
            <a:endParaRPr lang="en-US" b="1" i="1" dirty="0">
              <a:ln>
                <a:solidFill>
                  <a:schemeClr val="tx1"/>
                </a:solidFill>
              </a:ln>
              <a:solidFill>
                <a:schemeClr val="bg1"/>
              </a:solidFill>
              <a:effectLst>
                <a:outerShdw blurRad="50800" dist="50800" dir="5400000" algn="ctr" rotWithShape="0">
                  <a:schemeClr val="tx2">
                    <a:alpha val="59000"/>
                  </a:schemeClr>
                </a:outerShdw>
              </a:effectLst>
            </a:endParaRPr>
          </a:p>
        </p:txBody>
      </p:sp>
      <p:sp>
        <p:nvSpPr>
          <p:cNvPr id="3" name="Subtitle 2"/>
          <p:cNvSpPr>
            <a:spLocks noGrp="1"/>
          </p:cNvSpPr>
          <p:nvPr>
            <p:ph type="subTitle" idx="1"/>
          </p:nvPr>
        </p:nvSpPr>
        <p:spPr>
          <a:xfrm>
            <a:off x="3048000" y="4876800"/>
            <a:ext cx="5867400" cy="1090612"/>
          </a:xfrm>
        </p:spPr>
        <p:txBody>
          <a:bodyPr>
            <a:normAutofit lnSpcReduction="10000"/>
          </a:bodyPr>
          <a:lstStyle/>
          <a:p>
            <a:pPr algn="l"/>
            <a:r>
              <a:rPr lang="en-US" dirty="0" smtClean="0">
                <a:ln>
                  <a:solidFill>
                    <a:schemeClr val="accent1"/>
                  </a:solidFill>
                </a:ln>
                <a:solidFill>
                  <a:schemeClr val="bg1"/>
                </a:solidFill>
                <a:effectLst>
                  <a:outerShdw blurRad="50800" dist="50800" dir="5400000" algn="ctr" rotWithShape="0">
                    <a:schemeClr val="accent3">
                      <a:alpha val="41000"/>
                    </a:schemeClr>
                  </a:outerShdw>
                </a:effectLst>
              </a:rPr>
              <a:t>Kyle Burchett</a:t>
            </a:r>
          </a:p>
          <a:p>
            <a:pPr algn="r"/>
            <a:r>
              <a:rPr lang="en-US" dirty="0" smtClean="0">
                <a:ln>
                  <a:solidFill>
                    <a:schemeClr val="accent1"/>
                  </a:solidFill>
                </a:ln>
                <a:solidFill>
                  <a:schemeClr val="bg1"/>
                </a:solidFill>
                <a:effectLst>
                  <a:outerShdw blurRad="50800" dist="50800" dir="5400000" algn="ctr" rotWithShape="0">
                    <a:schemeClr val="accent3">
                      <a:alpha val="41000"/>
                    </a:schemeClr>
                  </a:outerShdw>
                </a:effectLst>
              </a:rPr>
              <a:t>University of Kentucky</a:t>
            </a:r>
            <a:endParaRPr lang="en-US" dirty="0">
              <a:ln>
                <a:solidFill>
                  <a:schemeClr val="accent1"/>
                </a:solidFill>
              </a:ln>
              <a:solidFill>
                <a:schemeClr val="bg1"/>
              </a:solidFill>
              <a:effectLst>
                <a:outerShdw blurRad="50800" dist="50800" dir="5400000" algn="ctr" rotWithShape="0">
                  <a:schemeClr val="accent3">
                    <a:alpha val="41000"/>
                  </a:scheme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0218"/>
            <a:ext cx="1840049" cy="182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51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bright="-20000" contrast="18000"/>
            <a:extLst>
              <a:ext uri="{BEBA8EAE-BF5A-486C-A8C5-ECC9F3942E4B}">
                <a14:imgProps xmlns:a14="http://schemas.microsoft.com/office/drawing/2010/main">
                  <a14:imgLayer r:embed="rId3">
                    <a14:imgEffect>
                      <a14:colorTemperature colorTemp="8800"/>
                    </a14:imgEffect>
                  </a14:imgLayer>
                </a14:imgProps>
              </a:ext>
            </a:extLst>
          </a:blip>
          <a:srcRect/>
          <a:stretch>
            <a:fillRect l="-2000" t="-18000" r="-2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502918" y="228600"/>
            <a:ext cx="8260081" cy="609600"/>
          </a:xfrm>
        </p:spPr>
        <p:txBody>
          <a:bodyPr>
            <a:normAutofit fontScale="90000"/>
          </a:bodyPr>
          <a:lstStyle/>
          <a:p>
            <a:r>
              <a:rPr lang="en-US" dirty="0" smtClean="0"/>
              <a:t>  </a:t>
            </a:r>
            <a:br>
              <a:rPr lang="en-US" dirty="0" smtClean="0"/>
            </a:br>
            <a:endParaRPr lang="en-US" dirty="0"/>
          </a:p>
        </p:txBody>
      </p:sp>
      <p:sp>
        <p:nvSpPr>
          <p:cNvPr id="3" name="Content Placeholder 2"/>
          <p:cNvSpPr>
            <a:spLocks noGrp="1"/>
          </p:cNvSpPr>
          <p:nvPr>
            <p:ph idx="1"/>
          </p:nvPr>
        </p:nvSpPr>
        <p:spPr>
          <a:xfrm>
            <a:off x="381000" y="609600"/>
            <a:ext cx="8229600" cy="4525963"/>
          </a:xfrm>
        </p:spPr>
        <p:txBody>
          <a:bodyPr>
            <a:normAutofit/>
          </a:bodyPr>
          <a:lstStyle/>
          <a:p>
            <a:pPr indent="0">
              <a:buNone/>
            </a:pPr>
            <a:r>
              <a:rPr lang="en-US" b="1" dirty="0" smtClean="0">
                <a:ln>
                  <a:solidFill>
                    <a:schemeClr val="tx2">
                      <a:alpha val="60000"/>
                    </a:schemeClr>
                  </a:solidFill>
                </a:ln>
                <a:solidFill>
                  <a:srgbClr val="FFFF00"/>
                </a:solidFill>
                <a:effectLst>
                  <a:outerShdw blurRad="50800" dist="63500" dir="6000000" algn="ctr" rotWithShape="0">
                    <a:schemeClr val="tx1"/>
                  </a:outerShdw>
                </a:effectLst>
              </a:rPr>
              <a:t>The whole attitude of ‘man </a:t>
            </a:r>
            <a:r>
              <a:rPr lang="en-US" b="1" i="1" dirty="0" smtClean="0">
                <a:ln>
                  <a:solidFill>
                    <a:schemeClr val="tx2">
                      <a:alpha val="60000"/>
                    </a:schemeClr>
                  </a:solidFill>
                </a:ln>
                <a:solidFill>
                  <a:srgbClr val="FFFF00"/>
                </a:solidFill>
                <a:effectLst>
                  <a:outerShdw blurRad="50800" dist="63500" dir="6000000" algn="ctr" rotWithShape="0">
                    <a:schemeClr val="tx1"/>
                  </a:outerShdw>
                </a:effectLst>
              </a:rPr>
              <a:t>against </a:t>
            </a:r>
            <a:r>
              <a:rPr lang="en-US" b="1" dirty="0" smtClean="0">
                <a:ln>
                  <a:solidFill>
                    <a:schemeClr val="tx2">
                      <a:alpha val="60000"/>
                    </a:schemeClr>
                  </a:solidFill>
                </a:ln>
                <a:solidFill>
                  <a:srgbClr val="FFFF00"/>
                </a:solidFill>
                <a:effectLst>
                  <a:outerShdw blurRad="50800" dist="63500" dir="6000000" algn="ctr" rotWithShape="0">
                    <a:schemeClr val="tx1"/>
                  </a:outerShdw>
                </a:effectLst>
              </a:rPr>
              <a:t>the world’ . . . the monstrous stupidity of this attitude has finally dawned on us and we are sick of it; we laugh as soon as we encounter the juxtaposition of ‘man </a:t>
            </a:r>
            <a:r>
              <a:rPr lang="en-US" b="1" i="1" dirty="0" smtClean="0">
                <a:ln>
                  <a:solidFill>
                    <a:schemeClr val="tx2">
                      <a:alpha val="60000"/>
                    </a:schemeClr>
                  </a:solidFill>
                </a:ln>
                <a:solidFill>
                  <a:srgbClr val="FFFF00"/>
                </a:solidFill>
                <a:effectLst>
                  <a:outerShdw blurRad="50800" dist="63500" dir="6000000" algn="ctr" rotWithShape="0">
                    <a:schemeClr val="tx1"/>
                  </a:outerShdw>
                </a:effectLst>
              </a:rPr>
              <a:t>and </a:t>
            </a:r>
            <a:r>
              <a:rPr lang="en-US" b="1" dirty="0" smtClean="0">
                <a:ln>
                  <a:solidFill>
                    <a:schemeClr val="tx2">
                      <a:alpha val="60000"/>
                    </a:schemeClr>
                  </a:solidFill>
                </a:ln>
                <a:solidFill>
                  <a:srgbClr val="FFFF00"/>
                </a:solidFill>
                <a:effectLst>
                  <a:outerShdw blurRad="50800" dist="63500" dir="6000000" algn="ctr" rotWithShape="0">
                    <a:schemeClr val="tx1"/>
                  </a:outerShdw>
                </a:effectLst>
              </a:rPr>
              <a:t>world,’ separated by the sublime presumptuousness of the little word ‘and’!</a:t>
            </a:r>
          </a:p>
          <a:p>
            <a:pPr lvl="1" indent="0">
              <a:buNone/>
            </a:pPr>
            <a:r>
              <a:rPr lang="en-US" b="1" dirty="0" smtClean="0">
                <a:ln>
                  <a:solidFill>
                    <a:schemeClr val="tx2">
                      <a:alpha val="60000"/>
                    </a:schemeClr>
                  </a:solidFill>
                </a:ln>
                <a:solidFill>
                  <a:srgbClr val="FFFF00"/>
                </a:solidFill>
                <a:effectLst>
                  <a:outerShdw blurRad="50800" dist="63500" dir="6000000" algn="ctr" rotWithShape="0">
                    <a:schemeClr val="tx1"/>
                  </a:outerShdw>
                </a:effectLst>
              </a:rPr>
              <a:t>Friedrich Nietzsche GS:346</a:t>
            </a:r>
            <a:endParaRPr lang="en-US" b="1" dirty="0">
              <a:ln>
                <a:solidFill>
                  <a:schemeClr val="tx2">
                    <a:alpha val="60000"/>
                  </a:schemeClr>
                </a:solidFill>
              </a:ln>
              <a:solidFill>
                <a:srgbClr val="FFFF00"/>
              </a:solidFill>
              <a:effectLst>
                <a:outerShdw blurRad="50800" dist="63500" dir="6000000" algn="ctr" rotWithShape="0">
                  <a:schemeClr val="tx1"/>
                </a:outerShdw>
              </a:effectLst>
            </a:endParaRPr>
          </a:p>
        </p:txBody>
      </p:sp>
    </p:spTree>
    <p:extLst>
      <p:ext uri="{BB962C8B-B14F-4D97-AF65-F5344CB8AC3E}">
        <p14:creationId xmlns:p14="http://schemas.microsoft.com/office/powerpoint/2010/main" val="1087846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72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618" y="152400"/>
            <a:ext cx="8915400" cy="838200"/>
          </a:xfrm>
        </p:spPr>
        <p:txBody>
          <a:bodyPr/>
          <a:lstStyle/>
          <a:p>
            <a:r>
              <a:rPr lang="en-US" dirty="0" smtClean="0"/>
              <a:t> </a:t>
            </a:r>
            <a:r>
              <a:rPr lang="en-US" b="1" dirty="0" smtClean="0">
                <a:ln>
                  <a:solidFill>
                    <a:schemeClr val="accent1"/>
                  </a:solidFill>
                </a:ln>
                <a:solidFill>
                  <a:schemeClr val="bg1"/>
                </a:solidFill>
                <a:effectLst>
                  <a:outerShdw blurRad="50800" dist="50800" dir="5400000" algn="ctr" rotWithShape="0">
                    <a:schemeClr val="tx1"/>
                  </a:outerShdw>
                </a:effectLst>
              </a:rPr>
              <a:t> </a:t>
            </a:r>
            <a:endParaRPr lang="en-US" b="1" dirty="0">
              <a:ln>
                <a:solidFill>
                  <a:schemeClr val="accent1"/>
                </a:solidFill>
              </a:ln>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457200"/>
            <a:ext cx="8229600" cy="6172200"/>
          </a:xfrm>
        </p:spPr>
        <p:txBody>
          <a:bodyPr/>
          <a:lstStyle/>
          <a:p>
            <a:pPr marL="0" indent="0">
              <a:buNone/>
            </a:pPr>
            <a:r>
              <a:rPr lang="en-US" dirty="0" smtClean="0"/>
              <a:t> </a:t>
            </a:r>
            <a:endParaRPr lang="en-US" dirty="0"/>
          </a:p>
        </p:txBody>
      </p:sp>
      <p:sp>
        <p:nvSpPr>
          <p:cNvPr id="4" name="TextBox 3"/>
          <p:cNvSpPr txBox="1"/>
          <p:nvPr/>
        </p:nvSpPr>
        <p:spPr>
          <a:xfrm>
            <a:off x="381000" y="304800"/>
            <a:ext cx="8534400" cy="5940088"/>
          </a:xfrm>
          <a:prstGeom prst="rect">
            <a:avLst/>
          </a:prstGeom>
          <a:noFill/>
        </p:spPr>
        <p:txBody>
          <a:bodyPr wrap="square" rtlCol="0">
            <a:spAutoFit/>
          </a:bodyPr>
          <a:lstStyle/>
          <a:p>
            <a:r>
              <a:rPr lang="en-US" sz="4400" b="1" dirty="0" smtClean="0">
                <a:ln>
                  <a:solidFill>
                    <a:srgbClr val="4F81BD"/>
                  </a:solidFill>
                </a:ln>
                <a:solidFill>
                  <a:srgbClr val="FFFF00"/>
                </a:solidFill>
                <a:effectLst>
                  <a:outerShdw blurRad="50800" dist="50800" dir="5400000" algn="ctr" rotWithShape="0">
                    <a:prstClr val="black"/>
                  </a:outerShdw>
                </a:effectLst>
                <a:ea typeface="+mj-ea"/>
                <a:cs typeface="+mj-cs"/>
              </a:rPr>
              <a:t>What must a species do to be considered ‘invasive’?</a:t>
            </a:r>
          </a:p>
          <a:p>
            <a:endParaRPr lang="en-US" sz="1400" b="1" dirty="0" smtClean="0">
              <a:ln>
                <a:solidFill>
                  <a:srgbClr val="4F81BD"/>
                </a:solidFill>
              </a:ln>
              <a:solidFill>
                <a:srgbClr val="FFFF00"/>
              </a:solidFill>
              <a:effectLst>
                <a:outerShdw blurRad="50800" dist="50800" dir="5400000" algn="ctr" rotWithShape="0">
                  <a:prstClr val="black"/>
                </a:outerShdw>
              </a:effectLst>
              <a:ea typeface="+mj-ea"/>
              <a:cs typeface="+mj-cs"/>
            </a:endParaRPr>
          </a:p>
          <a:p>
            <a:endParaRPr lang="en-US" sz="1400" b="1" dirty="0">
              <a:ln>
                <a:solidFill>
                  <a:srgbClr val="4F81BD"/>
                </a:solidFill>
              </a:ln>
              <a:solidFill>
                <a:srgbClr val="FFFF00"/>
              </a:solidFill>
              <a:effectLst>
                <a:outerShdw blurRad="50800" dist="50800" dir="5400000" algn="ctr" rotWithShape="0">
                  <a:prstClr val="black"/>
                </a:outerShdw>
              </a:effectLst>
              <a:ea typeface="+mj-ea"/>
              <a:cs typeface="+mj-cs"/>
            </a:endParaRPr>
          </a:p>
          <a:p>
            <a:pPr marL="1943100" lvl="3" indent="-571500">
              <a:buFont typeface="Wingdings" pitchFamily="2" charset="2"/>
              <a:buChar char="Ø"/>
            </a:pPr>
            <a:r>
              <a:rPr lang="en-US" sz="4400" b="1" dirty="0" smtClean="0">
                <a:ln>
                  <a:solidFill>
                    <a:srgbClr val="4F81BD"/>
                  </a:solidFill>
                </a:ln>
                <a:solidFill>
                  <a:srgbClr val="FFFF00"/>
                </a:solidFill>
                <a:effectLst>
                  <a:outerShdw blurRad="50800" dist="50800" dir="5400000" algn="ctr" rotWithShape="0">
                    <a:prstClr val="black"/>
                  </a:outerShdw>
                </a:effectLst>
                <a:ea typeface="+mj-ea"/>
                <a:cs typeface="+mj-cs"/>
              </a:rPr>
              <a:t>Presumably, be nonhuman and cause harm to </a:t>
            </a:r>
            <a:r>
              <a:rPr lang="en-US" sz="4400" b="1" i="1" dirty="0" smtClean="0">
                <a:ln>
                  <a:solidFill>
                    <a:srgbClr val="4F81BD"/>
                  </a:solidFill>
                </a:ln>
                <a:solidFill>
                  <a:srgbClr val="FFFF00"/>
                </a:solidFill>
                <a:effectLst>
                  <a:outerShdw blurRad="50800" dist="50800" dir="5400000" algn="ctr" rotWithShape="0">
                    <a:prstClr val="black"/>
                  </a:outerShdw>
                </a:effectLst>
                <a:ea typeface="+mj-ea"/>
                <a:cs typeface="+mj-cs"/>
              </a:rPr>
              <a:t>Homo sapiens</a:t>
            </a:r>
            <a:r>
              <a:rPr lang="en-US" sz="4400" b="1" dirty="0" smtClean="0">
                <a:ln>
                  <a:solidFill>
                    <a:srgbClr val="4F81BD"/>
                  </a:solidFill>
                </a:ln>
                <a:solidFill>
                  <a:srgbClr val="FFFF00"/>
                </a:solidFill>
                <a:effectLst>
                  <a:outerShdw blurRad="50800" dist="50800" dir="5400000" algn="ctr" rotWithShape="0">
                    <a:prstClr val="black"/>
                  </a:outerShdw>
                </a:effectLst>
                <a:ea typeface="+mj-ea"/>
                <a:cs typeface="+mj-cs"/>
              </a:rPr>
              <a:t> or disrupt species and ecosystems in such a way that they are deemed less valuable to humans.</a:t>
            </a:r>
          </a:p>
        </p:txBody>
      </p:sp>
    </p:spTree>
    <p:extLst>
      <p:ext uri="{BB962C8B-B14F-4D97-AF65-F5344CB8AC3E}">
        <p14:creationId xmlns:p14="http://schemas.microsoft.com/office/powerpoint/2010/main" val="3096187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800"/>
                    </a14:imgEffect>
                  </a14:imgLayer>
                </a14:imgProps>
              </a:ext>
            </a:extLst>
          </a:blip>
          <a:srcRect/>
          <a:stretch>
            <a:fillRect l="-2000" t="-31000" b="-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381000" y="457200"/>
            <a:ext cx="8382000" cy="5867400"/>
          </a:xfrm>
        </p:spPr>
        <p:txBody>
          <a:bodyPr>
            <a:normAutofit/>
          </a:bodyPr>
          <a:lstStyle/>
          <a:p>
            <a:pPr marL="0" indent="0">
              <a:buNone/>
            </a:pPr>
            <a:r>
              <a:rPr lang="en-US" b="1" dirty="0" smtClean="0">
                <a:ln>
                  <a:solidFill>
                    <a:schemeClr val="tx2">
                      <a:alpha val="52000"/>
                    </a:schemeClr>
                  </a:solidFill>
                </a:ln>
                <a:solidFill>
                  <a:srgbClr val="FFFF00"/>
                </a:solidFill>
                <a:effectLst>
                  <a:outerShdw blurRad="50800" dist="50800" dir="5400000" algn="ctr" rotWithShape="0">
                    <a:schemeClr val="tx1"/>
                  </a:outerShdw>
                </a:effectLst>
              </a:rPr>
              <a:t>Ned Hettinger suggests, “Exotics are best characterised ecologically as species that are foreign to an ecological assemblage in the sense that they have not significantly adapted with the biota constituting that assemblage or to the local abiotic conditions.”</a:t>
            </a:r>
          </a:p>
          <a:p>
            <a:pPr marL="0" indent="0">
              <a:buNone/>
            </a:pPr>
            <a:r>
              <a:rPr lang="en-US" b="1" dirty="0" smtClean="0">
                <a:ln>
                  <a:solidFill>
                    <a:schemeClr val="tx2">
                      <a:alpha val="52000"/>
                    </a:schemeClr>
                  </a:solidFill>
                </a:ln>
                <a:solidFill>
                  <a:srgbClr val="FFFF00"/>
                </a:solidFill>
                <a:effectLst>
                  <a:outerShdw blurRad="50800" dist="50800" dir="5400000" algn="ctr" rotWithShape="0">
                    <a:schemeClr val="tx1"/>
                  </a:outerShdw>
                </a:effectLst>
              </a:rPr>
              <a:t>However, “Exotic species become natives when they have ecologically naturalised and when human influence over their presence in an assemblage (if any) has washed away.”</a:t>
            </a:r>
          </a:p>
          <a:p>
            <a:pPr marL="400050" lvl="1" indent="0">
              <a:buNone/>
            </a:pPr>
            <a:r>
              <a:rPr lang="en-US" b="1" dirty="0" smtClean="0">
                <a:ln>
                  <a:solidFill>
                    <a:schemeClr val="tx2">
                      <a:alpha val="52000"/>
                    </a:schemeClr>
                  </a:solidFill>
                </a:ln>
                <a:solidFill>
                  <a:srgbClr val="FFFF00"/>
                </a:solidFill>
                <a:effectLst>
                  <a:outerShdw blurRad="50800" dist="50800" dir="5400000" algn="ctr" rotWithShape="0">
                    <a:schemeClr val="tx1"/>
                  </a:outerShdw>
                </a:effectLst>
              </a:rPr>
              <a:t>(Hettinger 2001:193)</a:t>
            </a:r>
          </a:p>
        </p:txBody>
      </p:sp>
    </p:spTree>
    <p:extLst>
      <p:ext uri="{BB962C8B-B14F-4D97-AF65-F5344CB8AC3E}">
        <p14:creationId xmlns:p14="http://schemas.microsoft.com/office/powerpoint/2010/main" val="2390469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extLst>
              <a:ext uri="{BEBA8EAE-BF5A-486C-A8C5-ECC9F3942E4B}">
                <a14:imgProps xmlns:a14="http://schemas.microsoft.com/office/drawing/2010/main">
                  <a14:imgLayer r:embed="rId3">
                    <a14:imgEffect>
                      <a14:colorTemperature colorTemp="11200"/>
                    </a14:imgEffect>
                  </a14:imgLayer>
                </a14:imgProps>
              </a:ext>
            </a:extLst>
          </a:blip>
          <a:srcRect/>
          <a:stretch>
            <a:fillRect t="-8000" b="-7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228600" y="228600"/>
            <a:ext cx="8763000" cy="6248400"/>
          </a:xfrm>
        </p:spPr>
        <p:txBody>
          <a:bodyPr>
            <a:normAutofit fontScale="92500" lnSpcReduction="10000"/>
          </a:bodyPr>
          <a:lstStyle/>
          <a:p>
            <a:pPr marL="0" indent="0">
              <a:buNone/>
            </a:pPr>
            <a:r>
              <a:rPr lang="en-US" sz="4000" b="1" dirty="0" smtClean="0">
                <a:ln>
                  <a:solidFill>
                    <a:schemeClr val="accent1">
                      <a:alpha val="52000"/>
                    </a:schemeClr>
                  </a:solidFill>
                </a:ln>
                <a:solidFill>
                  <a:srgbClr val="FFFF00"/>
                </a:solidFill>
                <a:effectLst>
                  <a:outerShdw blurRad="50800" dist="50800" dir="5400000" algn="ctr" rotWithShape="0">
                    <a:schemeClr val="tx1"/>
                  </a:outerShdw>
                </a:effectLst>
              </a:rPr>
              <a:t>It is interesting to note that while, according to Hettinger’s criteria, </a:t>
            </a:r>
            <a:r>
              <a:rPr lang="en-US" sz="4000" b="1" i="1" dirty="0" smtClean="0">
                <a:ln>
                  <a:solidFill>
                    <a:schemeClr val="accent1">
                      <a:alpha val="52000"/>
                    </a:schemeClr>
                  </a:solidFill>
                </a:ln>
                <a:solidFill>
                  <a:srgbClr val="FFFF00"/>
                </a:solidFill>
                <a:effectLst>
                  <a:outerShdw blurRad="50800" dist="50800" dir="5400000" algn="ctr" rotWithShape="0">
                    <a:schemeClr val="tx1"/>
                  </a:outerShdw>
                </a:effectLst>
              </a:rPr>
              <a:t>Homo sapiens</a:t>
            </a:r>
            <a:r>
              <a:rPr lang="en-US" sz="4000" b="1" dirty="0" smtClean="0">
                <a:ln>
                  <a:solidFill>
                    <a:schemeClr val="accent1">
                      <a:alpha val="52000"/>
                    </a:schemeClr>
                  </a:solidFill>
                </a:ln>
                <a:solidFill>
                  <a:srgbClr val="FFFF00"/>
                </a:solidFill>
                <a:effectLst>
                  <a:outerShdw blurRad="50800" dist="50800" dir="5400000" algn="ctr" rotWithShape="0">
                    <a:schemeClr val="tx1"/>
                  </a:outerShdw>
                </a:effectLst>
              </a:rPr>
              <a:t> should be considered ‘exotic,’ humans can never be considered ‘naturalised’ to any of Earth’s ecosystems.</a:t>
            </a:r>
          </a:p>
          <a:p>
            <a:pPr marL="0" indent="0">
              <a:buNone/>
            </a:pPr>
            <a:r>
              <a:rPr lang="en-US" sz="4000" b="1" dirty="0" smtClean="0">
                <a:ln>
                  <a:solidFill>
                    <a:schemeClr val="accent1">
                      <a:alpha val="52000"/>
                    </a:schemeClr>
                  </a:solidFill>
                </a:ln>
                <a:solidFill>
                  <a:srgbClr val="FFFF00"/>
                </a:solidFill>
                <a:effectLst>
                  <a:outerShdw blurRad="50800" dist="50800" dir="5400000" algn="ctr" rotWithShape="0">
                    <a:schemeClr val="tx1"/>
                  </a:outerShdw>
                </a:effectLst>
              </a:rPr>
              <a:t>This turns out to be pretty bad news for us, since Hettinger recommends zero tolerance for species that are, at present, considered ‘exotic.’  Presumably, both </a:t>
            </a:r>
            <a:r>
              <a:rPr lang="en-US" sz="4000" b="1" i="1" dirty="0" smtClean="0">
                <a:ln>
                  <a:solidFill>
                    <a:schemeClr val="accent1">
                      <a:alpha val="52000"/>
                    </a:schemeClr>
                  </a:solidFill>
                </a:ln>
                <a:solidFill>
                  <a:srgbClr val="FFFF00"/>
                </a:solidFill>
                <a:effectLst>
                  <a:outerShdw blurRad="50800" dist="50800" dir="5400000" algn="ctr" rotWithShape="0">
                    <a:schemeClr val="tx1"/>
                  </a:outerShdw>
                </a:effectLst>
              </a:rPr>
              <a:t>Homo sapiens</a:t>
            </a:r>
            <a:r>
              <a:rPr lang="en-US" sz="4000" b="1" dirty="0" smtClean="0">
                <a:ln>
                  <a:solidFill>
                    <a:schemeClr val="accent1">
                      <a:alpha val="52000"/>
                    </a:schemeClr>
                  </a:solidFill>
                </a:ln>
                <a:solidFill>
                  <a:srgbClr val="FFFF00"/>
                </a:solidFill>
                <a:effectLst>
                  <a:outerShdw blurRad="50800" dist="50800" dir="5400000" algn="ctr" rotWithShape="0">
                    <a:schemeClr val="tx1"/>
                  </a:outerShdw>
                </a:effectLst>
              </a:rPr>
              <a:t> and the mostly exotics that we depend on for our sustenance are not to be tolerated.</a:t>
            </a:r>
            <a:endParaRPr lang="en-US" b="1" dirty="0" smtClean="0">
              <a:ln>
                <a:solidFill>
                  <a:schemeClr val="accent1">
                    <a:alpha val="52000"/>
                  </a:schemeClr>
                </a:solidFill>
              </a:ln>
              <a:solidFill>
                <a:srgbClr val="FFFF00"/>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570719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228600" y="228600"/>
            <a:ext cx="8763000" cy="6248400"/>
          </a:xfrm>
        </p:spPr>
        <p:txBody>
          <a:bodyPr>
            <a:normAutofit lnSpcReduction="10000"/>
          </a:bodyPr>
          <a:lstStyle/>
          <a:p>
            <a:pPr marL="0" indent="0">
              <a:buNone/>
            </a:pPr>
            <a:r>
              <a:rPr lang="en-US" sz="4000" b="1" dirty="0" smtClean="0">
                <a:ln>
                  <a:solidFill>
                    <a:schemeClr val="accent1">
                      <a:alpha val="52000"/>
                    </a:schemeClr>
                  </a:solidFill>
                </a:ln>
                <a:solidFill>
                  <a:schemeClr val="bg1"/>
                </a:solidFill>
                <a:effectLst>
                  <a:outerShdw blurRad="50800" dist="50800" dir="5400000" algn="ctr" rotWithShape="0">
                    <a:schemeClr val="tx1"/>
                  </a:outerShdw>
                </a:effectLst>
              </a:rPr>
              <a:t>Mark Woods and Paul Moriarty offer a less problematic set of criteria to be taken as cluster concepts:</a:t>
            </a:r>
          </a:p>
          <a:p>
            <a:pPr lvl="2">
              <a:buFont typeface="Courier New" pitchFamily="49" charset="0"/>
              <a:buChar char="o"/>
            </a:pPr>
            <a:r>
              <a:rPr lang="en-US" sz="3200" b="1" dirty="0" smtClean="0">
                <a:ln>
                  <a:solidFill>
                    <a:schemeClr val="accent1">
                      <a:alpha val="52000"/>
                    </a:schemeClr>
                  </a:solidFill>
                </a:ln>
                <a:solidFill>
                  <a:schemeClr val="bg1"/>
                </a:solidFill>
                <a:effectLst>
                  <a:outerShdw blurRad="50800" dist="50800" dir="5400000" algn="ctr" rotWithShape="0">
                    <a:schemeClr val="tx1"/>
                  </a:outerShdw>
                </a:effectLst>
              </a:rPr>
              <a:t>The Human Introduction Criterion</a:t>
            </a:r>
          </a:p>
          <a:p>
            <a:pPr lvl="2">
              <a:buFont typeface="Courier New" pitchFamily="49" charset="0"/>
              <a:buChar char="o"/>
            </a:pPr>
            <a:r>
              <a:rPr lang="en-US" sz="3200" b="1" dirty="0" smtClean="0">
                <a:ln>
                  <a:solidFill>
                    <a:schemeClr val="accent1">
                      <a:alpha val="52000"/>
                    </a:schemeClr>
                  </a:solidFill>
                </a:ln>
                <a:solidFill>
                  <a:schemeClr val="bg1"/>
                </a:solidFill>
                <a:effectLst>
                  <a:outerShdw blurRad="50800" dist="50800" dir="5400000" algn="ctr" rotWithShape="0">
                    <a:schemeClr val="tx1"/>
                  </a:outerShdw>
                </a:effectLst>
              </a:rPr>
              <a:t>The Evolutionary Criterion</a:t>
            </a:r>
          </a:p>
          <a:p>
            <a:pPr lvl="2">
              <a:buFont typeface="Courier New" pitchFamily="49" charset="0"/>
              <a:buChar char="o"/>
            </a:pPr>
            <a:r>
              <a:rPr lang="en-US" sz="3200" b="1" dirty="0" smtClean="0">
                <a:ln>
                  <a:solidFill>
                    <a:schemeClr val="accent1">
                      <a:alpha val="52000"/>
                    </a:schemeClr>
                  </a:solidFill>
                </a:ln>
                <a:solidFill>
                  <a:schemeClr val="bg1"/>
                </a:solidFill>
                <a:effectLst>
                  <a:outerShdw blurRad="50800" dist="50800" dir="5400000" algn="ctr" rotWithShape="0">
                    <a:schemeClr val="tx1"/>
                  </a:outerShdw>
                </a:effectLst>
              </a:rPr>
              <a:t>The Historical Range Criterion</a:t>
            </a:r>
          </a:p>
          <a:p>
            <a:pPr lvl="2">
              <a:buFont typeface="Courier New" pitchFamily="49" charset="0"/>
              <a:buChar char="o"/>
            </a:pPr>
            <a:r>
              <a:rPr lang="en-US" sz="3200" b="1" dirty="0" smtClean="0">
                <a:ln>
                  <a:solidFill>
                    <a:schemeClr val="accent1">
                      <a:alpha val="52000"/>
                    </a:schemeClr>
                  </a:solidFill>
                </a:ln>
                <a:solidFill>
                  <a:schemeClr val="bg1"/>
                </a:solidFill>
                <a:effectLst>
                  <a:outerShdw blurRad="50800" dist="50800" dir="5400000" algn="ctr" rotWithShape="0">
                    <a:schemeClr val="tx1"/>
                  </a:outerShdw>
                </a:effectLst>
              </a:rPr>
              <a:t>The Degradation Criterion</a:t>
            </a:r>
          </a:p>
          <a:p>
            <a:pPr lvl="2">
              <a:buFont typeface="Courier New" pitchFamily="49" charset="0"/>
              <a:buChar char="o"/>
            </a:pPr>
            <a:r>
              <a:rPr lang="en-US" sz="3200" b="1" dirty="0" smtClean="0">
                <a:ln>
                  <a:solidFill>
                    <a:schemeClr val="accent1">
                      <a:alpha val="52000"/>
                    </a:schemeClr>
                  </a:solidFill>
                </a:ln>
                <a:solidFill>
                  <a:schemeClr val="bg1"/>
                </a:solidFill>
                <a:effectLst>
                  <a:outerShdw blurRad="50800" dist="50800" dir="5400000" algn="ctr" rotWithShape="0">
                    <a:schemeClr val="tx1"/>
                  </a:outerShdw>
                </a:effectLst>
              </a:rPr>
              <a:t>The Community Membership Criterion</a:t>
            </a:r>
            <a:endParaRPr lang="en-US" sz="3200" b="1" dirty="0">
              <a:ln>
                <a:solidFill>
                  <a:schemeClr val="accent1">
                    <a:alpha val="52000"/>
                  </a:schemeClr>
                </a:solidFill>
              </a:ln>
              <a:solidFill>
                <a:schemeClr val="bg1"/>
              </a:solidFill>
              <a:effectLst>
                <a:outerShdw blurRad="50800" dist="50800" dir="5400000" algn="ctr" rotWithShape="0">
                  <a:schemeClr val="tx1"/>
                </a:outerShdw>
              </a:effectLst>
            </a:endParaRPr>
          </a:p>
          <a:p>
            <a:pPr marL="0" indent="0">
              <a:buNone/>
            </a:pPr>
            <a:r>
              <a:rPr lang="en-US" b="1" dirty="0" smtClean="0">
                <a:ln>
                  <a:solidFill>
                    <a:schemeClr val="accent1">
                      <a:alpha val="52000"/>
                    </a:schemeClr>
                  </a:solidFill>
                </a:ln>
                <a:solidFill>
                  <a:schemeClr val="bg1"/>
                </a:solidFill>
                <a:effectLst>
                  <a:outerShdw blurRad="50800" dist="50800" dir="5400000" algn="ctr" rotWithShape="0">
                    <a:schemeClr val="tx1"/>
                  </a:outerShdw>
                </a:effectLst>
              </a:rPr>
              <a:t>“The more of these traits a species has, the more likely we are to think of it as exotic.”</a:t>
            </a:r>
          </a:p>
          <a:p>
            <a:pPr marL="800100" lvl="2" indent="0">
              <a:buNone/>
            </a:pPr>
            <a:r>
              <a:rPr lang="en-US" b="1" dirty="0" smtClean="0">
                <a:ln>
                  <a:solidFill>
                    <a:schemeClr val="accent1">
                      <a:alpha val="52000"/>
                    </a:schemeClr>
                  </a:solidFill>
                </a:ln>
                <a:solidFill>
                  <a:schemeClr val="bg1"/>
                </a:solidFill>
                <a:effectLst>
                  <a:outerShdw blurRad="50800" dist="50800" dir="5400000" algn="ctr" rotWithShape="0">
                    <a:schemeClr val="tx1"/>
                  </a:outerShdw>
                </a:effectLst>
              </a:rPr>
              <a:t>(Woods and Moriarty 2001:175)</a:t>
            </a:r>
          </a:p>
        </p:txBody>
      </p:sp>
    </p:spTree>
    <p:extLst>
      <p:ext uri="{BB962C8B-B14F-4D97-AF65-F5344CB8AC3E}">
        <p14:creationId xmlns:p14="http://schemas.microsoft.com/office/powerpoint/2010/main" val="558500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381000" y="457200"/>
            <a:ext cx="8382000" cy="5867400"/>
          </a:xfrm>
        </p:spPr>
        <p:txBody>
          <a:bodyPr>
            <a:normAutofit/>
          </a:bodyPr>
          <a:lstStyle/>
          <a:p>
            <a:pPr marL="0" indent="0">
              <a:buNone/>
            </a:pPr>
            <a:r>
              <a:rPr lang="en-US" sz="3600" b="1" dirty="0" smtClean="0">
                <a:ln>
                  <a:solidFill>
                    <a:schemeClr val="tx2">
                      <a:alpha val="52000"/>
                    </a:schemeClr>
                  </a:solidFill>
                </a:ln>
                <a:solidFill>
                  <a:schemeClr val="bg1"/>
                </a:solidFill>
                <a:effectLst>
                  <a:outerShdw blurRad="50800" dist="50800" dir="5400000" algn="ctr" rotWithShape="0">
                    <a:schemeClr val="tx1"/>
                  </a:outerShdw>
                </a:effectLst>
              </a:rPr>
              <a:t>Biotic Homogenization in the New Pangaea</a:t>
            </a:r>
          </a:p>
          <a:p>
            <a:pPr marL="0" indent="0">
              <a:buNone/>
            </a:pPr>
            <a:endParaRPr lang="en-US" b="1" dirty="0" smtClean="0">
              <a:ln>
                <a:solidFill>
                  <a:schemeClr val="tx2">
                    <a:alpha val="52000"/>
                  </a:schemeClr>
                </a:solidFill>
              </a:ln>
              <a:solidFill>
                <a:schemeClr val="bg1"/>
              </a:solidFill>
              <a:effectLst>
                <a:outerShdw blurRad="50800" dist="50800" dir="5400000" algn="ctr" rotWithShape="0">
                  <a:schemeClr val="tx1"/>
                </a:outerShdw>
              </a:effectLst>
            </a:endParaRPr>
          </a:p>
          <a:p>
            <a:pPr marL="0" indent="0">
              <a:buNone/>
            </a:pPr>
            <a:r>
              <a:rPr lang="en-US" b="1" dirty="0" smtClean="0">
                <a:ln>
                  <a:solidFill>
                    <a:schemeClr val="tx2">
                      <a:alpha val="52000"/>
                    </a:schemeClr>
                  </a:solidFill>
                </a:ln>
                <a:solidFill>
                  <a:schemeClr val="bg1"/>
                </a:solidFill>
                <a:effectLst>
                  <a:outerShdw blurRad="50800" dist="50800" dir="5400000" algn="ctr" rotWithShape="0">
                    <a:schemeClr val="tx1"/>
                  </a:outerShdw>
                </a:effectLst>
              </a:rPr>
              <a:t>“Cultivation of species is a major mechanism of homogenization. Monocultures for food, timber and many other plant products are increasingly widespread in many parts of the world.” </a:t>
            </a:r>
          </a:p>
          <a:p>
            <a:pPr marL="400050" lvl="1" indent="0">
              <a:buNone/>
            </a:pPr>
            <a:r>
              <a:rPr lang="en-US" b="1" dirty="0" smtClean="0">
                <a:ln>
                  <a:solidFill>
                    <a:schemeClr val="tx2">
                      <a:alpha val="52000"/>
                    </a:schemeClr>
                  </a:solidFill>
                </a:ln>
                <a:solidFill>
                  <a:schemeClr val="bg1"/>
                </a:solidFill>
                <a:effectLst>
                  <a:outerShdw blurRad="50800" dist="50800" dir="5400000" algn="ctr" rotWithShape="0">
                    <a:schemeClr val="tx1"/>
                  </a:outerShdw>
                </a:effectLst>
              </a:rPr>
              <a:t>(McKinney 2005:122)</a:t>
            </a:r>
            <a:endParaRPr lang="en-US" b="1" dirty="0">
              <a:ln>
                <a:solidFill>
                  <a:schemeClr val="tx2">
                    <a:alpha val="52000"/>
                  </a:schemeClr>
                </a:solidFill>
              </a:ln>
              <a:solidFill>
                <a:schemeClr val="bg1"/>
              </a:solidFill>
              <a:effectLst>
                <a:outerShdw blurRad="50800" dist="50800" dir="5400000" algn="ctr" rotWithShape="0">
                  <a:schemeClr val="tx1"/>
                </a:outerShdw>
              </a:effectLst>
            </a:endParaRPr>
          </a:p>
          <a:p>
            <a:pPr marL="0" indent="0">
              <a:buNone/>
            </a:pPr>
            <a:endParaRPr lang="en-US" b="1" dirty="0">
              <a:ln>
                <a:solidFill>
                  <a:srgbClr val="FFFF00">
                    <a:alpha val="52000"/>
                  </a:srgbClr>
                </a:solidFill>
              </a:ln>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512879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200"/>
                    </a14:imgEffect>
                  </a14:imgLayer>
                </a14:imgProps>
              </a:ext>
            </a:extLst>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7296"/>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381000" y="457200"/>
            <a:ext cx="8382000" cy="5867400"/>
          </a:xfrm>
        </p:spPr>
        <p:txBody>
          <a:bodyPr>
            <a:normAutofit fontScale="85000" lnSpcReduction="20000"/>
          </a:bodyPr>
          <a:lstStyle/>
          <a:p>
            <a:pPr marL="0" indent="0">
              <a:buNone/>
            </a:pPr>
            <a:r>
              <a:rPr lang="en-US" b="1" dirty="0" smtClean="0">
                <a:ln>
                  <a:solidFill>
                    <a:schemeClr val="tx2">
                      <a:alpha val="52000"/>
                    </a:schemeClr>
                  </a:solidFill>
                </a:ln>
                <a:solidFill>
                  <a:schemeClr val="bg1"/>
                </a:solidFill>
                <a:effectLst>
                  <a:outerShdw blurRad="50800" dist="63500" dir="5400000" algn="ctr" rotWithShape="0">
                    <a:schemeClr val="tx1"/>
                  </a:outerShdw>
                </a:effectLst>
              </a:rPr>
              <a:t>Sometimes, local and regional biodiversity are increased by the introduction of exotic species, leading thinkers such as Mark Sagoff (2005) to claim that there is no need to be concerned about the problem of bioinvasions.</a:t>
            </a:r>
          </a:p>
          <a:p>
            <a:pPr marL="0" indent="0">
              <a:buNone/>
            </a:pPr>
            <a:endParaRPr lang="en-US" b="1" dirty="0" smtClean="0">
              <a:ln>
                <a:solidFill>
                  <a:schemeClr val="tx2">
                    <a:alpha val="52000"/>
                  </a:schemeClr>
                </a:solidFill>
              </a:ln>
              <a:solidFill>
                <a:schemeClr val="bg1"/>
              </a:solidFill>
              <a:effectLst>
                <a:outerShdw blurRad="50800" dist="63500" dir="5400000" algn="ctr" rotWithShape="0">
                  <a:schemeClr val="tx1"/>
                </a:outerShdw>
              </a:effectLst>
            </a:endParaRPr>
          </a:p>
          <a:p>
            <a:pPr marL="0" indent="0">
              <a:buNone/>
            </a:pPr>
            <a:r>
              <a:rPr lang="en-US" b="1" dirty="0" smtClean="0">
                <a:ln>
                  <a:solidFill>
                    <a:schemeClr val="tx2">
                      <a:alpha val="52000"/>
                    </a:schemeClr>
                  </a:solidFill>
                </a:ln>
                <a:solidFill>
                  <a:schemeClr val="bg1"/>
                </a:solidFill>
                <a:effectLst>
                  <a:outerShdw blurRad="50800" dist="63500" dir="5400000" algn="ctr" rotWithShape="0">
                    <a:schemeClr val="tx1"/>
                  </a:outerShdw>
                </a:effectLst>
              </a:rPr>
              <a:t>“The problem for biodiversity conservation is that despite these local species enrichments, global biodiversity continues to decline. Furthermore, because these locally diverse exotic species are typically widespread species, there is a global trend of increasing homogenization (Rosenzweig 2001a, 2001b).”</a:t>
            </a:r>
          </a:p>
          <a:p>
            <a:pPr marL="0" indent="0">
              <a:buNone/>
            </a:pPr>
            <a:endParaRPr lang="en-US" b="1" dirty="0">
              <a:ln>
                <a:solidFill>
                  <a:schemeClr val="tx2">
                    <a:alpha val="52000"/>
                  </a:schemeClr>
                </a:solidFill>
              </a:ln>
              <a:solidFill>
                <a:schemeClr val="bg1"/>
              </a:solidFill>
              <a:effectLst>
                <a:outerShdw blurRad="50800" dist="63500" dir="5400000" algn="ctr" rotWithShape="0">
                  <a:schemeClr val="tx1"/>
                </a:outerShdw>
              </a:effectLst>
            </a:endParaRPr>
          </a:p>
          <a:p>
            <a:pPr marL="0" indent="0">
              <a:buNone/>
            </a:pPr>
            <a:r>
              <a:rPr lang="en-US" b="1" dirty="0" smtClean="0">
                <a:ln>
                  <a:solidFill>
                    <a:schemeClr val="tx2">
                      <a:alpha val="52000"/>
                    </a:schemeClr>
                  </a:solidFill>
                </a:ln>
                <a:solidFill>
                  <a:schemeClr val="bg1"/>
                </a:solidFill>
                <a:effectLst>
                  <a:outerShdw blurRad="50800" dist="63500" dir="5400000" algn="ctr" rotWithShape="0">
                    <a:schemeClr val="tx1"/>
                  </a:outerShdw>
                </a:effectLst>
              </a:rPr>
              <a:t>“The general public, and most policymakers, tend to think mainly at local scales (Ornstein and Ehrlich 1989).”</a:t>
            </a:r>
          </a:p>
          <a:p>
            <a:pPr marL="400050" lvl="1" indent="0">
              <a:buNone/>
            </a:pPr>
            <a:r>
              <a:rPr lang="en-US" b="1" dirty="0" smtClean="0">
                <a:ln>
                  <a:solidFill>
                    <a:schemeClr val="tx2">
                      <a:alpha val="52000"/>
                    </a:schemeClr>
                  </a:solidFill>
                </a:ln>
                <a:solidFill>
                  <a:schemeClr val="bg1"/>
                </a:solidFill>
                <a:effectLst>
                  <a:outerShdw blurRad="50800" dist="63500" dir="5400000" algn="ctr" rotWithShape="0">
                    <a:schemeClr val="tx1"/>
                  </a:outerShdw>
                </a:effectLst>
              </a:rPr>
              <a:t>(McKinney 2005:124-125</a:t>
            </a:r>
            <a:r>
              <a:rPr lang="en-US" b="1" dirty="0" smtClean="0">
                <a:ln>
                  <a:solidFill>
                    <a:schemeClr val="accent2">
                      <a:alpha val="52000"/>
                    </a:schemeClr>
                  </a:solidFill>
                </a:ln>
                <a:solidFill>
                  <a:schemeClr val="bg1"/>
                </a:solidFill>
                <a:effectLst>
                  <a:outerShdw blurRad="50800" dist="63500" dir="5400000" algn="ctr" rotWithShape="0">
                    <a:schemeClr val="tx1"/>
                  </a:outerShdw>
                </a:effectLst>
              </a:rPr>
              <a:t>)</a:t>
            </a:r>
            <a:endParaRPr lang="en-US" b="1" dirty="0">
              <a:ln>
                <a:solidFill>
                  <a:schemeClr val="accent2">
                    <a:alpha val="52000"/>
                  </a:schemeClr>
                </a:solidFill>
              </a:ln>
              <a:solidFill>
                <a:schemeClr val="bg1"/>
              </a:solidFill>
              <a:effectLst>
                <a:outerShdw blurRad="50800" dist="63500" dir="5400000" algn="ctr" rotWithShape="0">
                  <a:schemeClr val="tx1"/>
                </a:outerShdw>
              </a:effectLst>
            </a:endParaRPr>
          </a:p>
          <a:p>
            <a:pPr marL="0" indent="0">
              <a:buNone/>
            </a:pPr>
            <a:endParaRPr lang="en-US" b="1" dirty="0">
              <a:ln>
                <a:solidFill>
                  <a:srgbClr val="FFFF00">
                    <a:alpha val="52000"/>
                  </a:srgbClr>
                </a:solidFill>
              </a:ln>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2869860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152400" y="457200"/>
            <a:ext cx="8839200" cy="5867400"/>
          </a:xfrm>
        </p:spPr>
        <p:txBody>
          <a:bodyPr>
            <a:normAutofit lnSpcReduction="10000"/>
          </a:bodyPr>
          <a:lstStyle/>
          <a:p>
            <a:pPr marL="0" indent="0">
              <a:buNone/>
            </a:pPr>
            <a:r>
              <a:rPr lang="en-US" sz="4400" b="1" dirty="0" smtClean="0">
                <a:ln>
                  <a:solidFill>
                    <a:schemeClr val="tx2">
                      <a:alpha val="66000"/>
                    </a:schemeClr>
                  </a:solidFill>
                </a:ln>
                <a:solidFill>
                  <a:schemeClr val="bg1"/>
                </a:solidFill>
                <a:effectLst>
                  <a:outerShdw blurRad="50800" dist="76200" dir="6600000" algn="ctr" rotWithShape="0">
                    <a:schemeClr val="tx1"/>
                  </a:outerShdw>
                </a:effectLst>
              </a:rPr>
              <a:t>Emerging Infectious Diseases</a:t>
            </a:r>
          </a:p>
          <a:p>
            <a:pPr marL="0" indent="0">
              <a:buNone/>
            </a:pPr>
            <a:endParaRPr lang="en-US" b="1" dirty="0">
              <a:ln>
                <a:solidFill>
                  <a:schemeClr val="tx2">
                    <a:alpha val="66000"/>
                  </a:schemeClr>
                </a:solidFill>
              </a:ln>
              <a:solidFill>
                <a:schemeClr val="bg1"/>
              </a:solidFill>
              <a:effectLst>
                <a:outerShdw blurRad="50800" dist="76200" dir="6600000" algn="ctr" rotWithShape="0">
                  <a:schemeClr val="tx1"/>
                </a:outerShdw>
              </a:effectLst>
            </a:endParaRPr>
          </a:p>
          <a:p>
            <a:pPr marL="0"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“In the past three decades, previously unknown diseases have surfaced at a pace without precedent in the annals of medicine. Indeed, such a renegotiation of evolutionary agreements between microbes and humans and other species may not have occurred since hunters and gatherers became herders—when domestication of animals triggered such a ‘spillover’ of animal microorganisms.”</a:t>
            </a:r>
          </a:p>
          <a:p>
            <a:pPr marL="400050" lvl="1"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(Epstein et al. 2003:A506)</a:t>
            </a:r>
            <a:endParaRPr lang="en-US" b="1" dirty="0">
              <a:ln>
                <a:solidFill>
                  <a:schemeClr val="tx2">
                    <a:alpha val="66000"/>
                  </a:schemeClr>
                </a:solidFill>
              </a:ln>
              <a:solidFill>
                <a:schemeClr val="bg1"/>
              </a:solidFill>
              <a:effectLst>
                <a:outerShdw blurRad="50800" dist="76200" dir="6600000" algn="ctr" rotWithShape="0">
                  <a:schemeClr val="tx1"/>
                </a:outerShdw>
              </a:effectLst>
            </a:endParaRPr>
          </a:p>
          <a:p>
            <a:pPr marL="0" indent="0">
              <a:buNone/>
            </a:pPr>
            <a:endParaRPr lang="en-US" b="1" dirty="0">
              <a:ln>
                <a:solidFill>
                  <a:srgbClr val="FFFF00">
                    <a:alpha val="52000"/>
                  </a:srgbClr>
                </a:solidFill>
              </a:ln>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323920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152400" y="457200"/>
            <a:ext cx="8839200" cy="6172200"/>
          </a:xfrm>
        </p:spPr>
        <p:txBody>
          <a:bodyPr>
            <a:normAutofit fontScale="92500" lnSpcReduction="10000"/>
          </a:bodyPr>
          <a:lstStyle/>
          <a:p>
            <a:pPr marL="0" indent="0">
              <a:buNone/>
            </a:pPr>
            <a:r>
              <a:rPr lang="en-US" sz="4400" b="1" dirty="0" smtClean="0">
                <a:ln>
                  <a:solidFill>
                    <a:schemeClr val="tx2">
                      <a:alpha val="66000"/>
                    </a:schemeClr>
                  </a:solidFill>
                </a:ln>
                <a:solidFill>
                  <a:schemeClr val="bg1"/>
                </a:solidFill>
                <a:effectLst>
                  <a:outerShdw blurRad="50800" dist="76200" dir="6600000" algn="ctr" rotWithShape="0">
                    <a:schemeClr val="tx1"/>
                  </a:outerShdw>
                </a:effectLst>
              </a:rPr>
              <a:t>The Earth’s underprivileged human populations are particularly susceptible to the dangers of biodiversity loss and the resultant loss to ecosystem services that ensure their health and livelihoods.  </a:t>
            </a:r>
          </a:p>
          <a:p>
            <a:pPr marL="0" indent="0">
              <a:buNone/>
            </a:pPr>
            <a:endParaRPr lang="en-US" b="1" dirty="0">
              <a:ln>
                <a:solidFill>
                  <a:schemeClr val="tx2">
                    <a:alpha val="66000"/>
                  </a:schemeClr>
                </a:solidFill>
              </a:ln>
              <a:solidFill>
                <a:schemeClr val="bg1"/>
              </a:solidFill>
              <a:effectLst>
                <a:outerShdw blurRad="50800" dist="76200" dir="6600000" algn="ctr" rotWithShape="0">
                  <a:schemeClr val="tx1"/>
                </a:outerShdw>
              </a:effectLst>
            </a:endParaRPr>
          </a:p>
          <a:p>
            <a:pPr marL="0"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“Because of their low economic and political power, the less privileged sectors cannot substitute purchased goods and services for the lost ecosystem benefits and they typically have little influence on national policy.”</a:t>
            </a:r>
          </a:p>
          <a:p>
            <a:pPr marL="400050" lvl="1"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(Díaz et al. 2006:1302-1303)</a:t>
            </a:r>
          </a:p>
          <a:p>
            <a:pPr marL="400050" lvl="1" indent="0">
              <a:buNone/>
            </a:pPr>
            <a:endParaRPr lang="en-US" b="1" dirty="0" smtClean="0">
              <a:ln>
                <a:solidFill>
                  <a:schemeClr val="tx2">
                    <a:alpha val="66000"/>
                  </a:schemeClr>
                </a:solidFill>
              </a:ln>
              <a:solidFill>
                <a:schemeClr val="bg1"/>
              </a:solidFill>
              <a:effectLst>
                <a:outerShdw blurRad="50800" dist="76200" dir="6600000" algn="ctr" rotWithShape="0">
                  <a:schemeClr val="tx1"/>
                </a:outerShdw>
              </a:effectLst>
            </a:endParaRPr>
          </a:p>
          <a:p>
            <a:pPr marL="0" indent="0">
              <a:buNone/>
            </a:pPr>
            <a:endParaRPr lang="en-US" b="1" dirty="0">
              <a:ln>
                <a:solidFill>
                  <a:srgbClr val="FFFF00">
                    <a:alpha val="52000"/>
                  </a:srgbClr>
                </a:solidFill>
              </a:ln>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094667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blip>
          <a:srcRect/>
          <a:stretch>
            <a:fillRect l="-10000" r="-10000"/>
          </a:stretch>
        </a:blipFill>
        <a:effectLst/>
      </p:bgPr>
    </p:bg>
    <p:spTree>
      <p:nvGrpSpPr>
        <p:cNvPr id="1" name=""/>
        <p:cNvGrpSpPr/>
        <p:nvPr/>
      </p:nvGrpSpPr>
      <p:grpSpPr>
        <a:xfrm>
          <a:off x="0" y="0"/>
          <a:ext cx="0" cy="0"/>
          <a:chOff x="0" y="0"/>
          <a:chExt cx="0" cy="0"/>
        </a:xfrm>
      </p:grpSpPr>
      <p:pic>
        <p:nvPicPr>
          <p:cNvPr id="1028" name="Picture 4" descr="C:\Users\Kyle\Documents\PHI 130\2011\Presentations\We Are What We Eat Images\Nrborderborderentrythreecolorsmay05-1-[1].jpg"/>
          <p:cNvPicPr>
            <a:picLocks noChangeAspect="1" noChangeArrowheads="1"/>
          </p:cNvPicPr>
          <p:nvPr/>
        </p:nvPicPr>
        <p:blipFill>
          <a:blip r:embed="rId3" cstate="print"/>
          <a:srcRect/>
          <a:stretch>
            <a:fillRect/>
          </a:stretch>
        </p:blipFill>
        <p:spPr bwMode="auto">
          <a:xfrm>
            <a:off x="0" y="4664075"/>
            <a:ext cx="2925763" cy="2193925"/>
          </a:xfrm>
          <a:prstGeom prst="rect">
            <a:avLst/>
          </a:prstGeom>
          <a:noFill/>
        </p:spPr>
      </p:pic>
      <p:sp>
        <p:nvSpPr>
          <p:cNvPr id="3" name="Content Placeholder 2"/>
          <p:cNvSpPr>
            <a:spLocks noGrp="1"/>
          </p:cNvSpPr>
          <p:nvPr>
            <p:ph idx="1"/>
          </p:nvPr>
        </p:nvSpPr>
        <p:spPr>
          <a:xfrm>
            <a:off x="228600" y="381000"/>
            <a:ext cx="8686800" cy="2438401"/>
          </a:xfrm>
        </p:spPr>
        <p:txBody>
          <a:bodyPr>
            <a:noAutofit/>
          </a:bodyPr>
          <a:lstStyle/>
          <a:p>
            <a:pPr marL="0" indent="0">
              <a:buNone/>
            </a:pPr>
            <a:r>
              <a:rPr lang="en-US" sz="3600" b="1" dirty="0">
                <a:ln>
                  <a:solidFill>
                    <a:srgbClr val="FFFF00">
                      <a:alpha val="70000"/>
                    </a:srgbClr>
                  </a:solidFill>
                </a:ln>
                <a:solidFill>
                  <a:schemeClr val="tx2">
                    <a:lumMod val="50000"/>
                  </a:schemeClr>
                </a:solidFill>
                <a:effectLst>
                  <a:outerShdw blurRad="50800" dist="63500" dir="7200000" algn="ctr" rotWithShape="0">
                    <a:schemeClr val="bg1"/>
                  </a:outerShdw>
                </a:effectLst>
              </a:rPr>
              <a:t>“When the quality of water deteriorates as a result of fertilizer and pesticide loading by industrial agriculture, the poor are unable to purchase safe water. When protein and vitamins from local sources, such as hunting and fruit, decrease as a result of habitat loss, the rich can still purchase them, whereas the poor cannot</a:t>
            </a:r>
            <a:r>
              <a:rPr lang="en-US" sz="3600" b="1" dirty="0" smtClean="0">
                <a:ln>
                  <a:solidFill>
                    <a:srgbClr val="FFFF00">
                      <a:alpha val="70000"/>
                    </a:srgbClr>
                  </a:solidFill>
                </a:ln>
                <a:solidFill>
                  <a:schemeClr val="tx2">
                    <a:lumMod val="50000"/>
                  </a:schemeClr>
                </a:solidFill>
                <a:effectLst>
                  <a:outerShdw blurRad="50800" dist="63500" dir="7200000" algn="ctr" rotWithShape="0">
                    <a:schemeClr val="bg1"/>
                  </a:outerShdw>
                </a:effectLst>
              </a:rPr>
              <a:t>.”</a:t>
            </a:r>
          </a:p>
          <a:p>
            <a:pPr marL="400050" lvl="1" indent="0">
              <a:buNone/>
            </a:pPr>
            <a:r>
              <a:rPr lang="en-US" b="1" dirty="0">
                <a:ln>
                  <a:solidFill>
                    <a:srgbClr val="FFFF00">
                      <a:alpha val="70000"/>
                    </a:srgbClr>
                  </a:solidFill>
                </a:ln>
                <a:solidFill>
                  <a:schemeClr val="tx2">
                    <a:lumMod val="50000"/>
                  </a:schemeClr>
                </a:solidFill>
                <a:effectLst>
                  <a:outerShdw blurRad="50800" dist="63500" dir="7200000" algn="ctr" rotWithShape="0">
                    <a:schemeClr val="bg1"/>
                  </a:outerShdw>
                </a:effectLst>
              </a:rPr>
              <a:t>(Díaz et al. 2006:1302-1303)</a:t>
            </a:r>
          </a:p>
        </p:txBody>
      </p:sp>
      <p:pic>
        <p:nvPicPr>
          <p:cNvPr id="1027" name="Picture 3" descr="C:\Users\Kyle\Documents\PHI 130\2011\Presentations\We Are What We Eat Images\Runoff_of_soil_&amp;_fertilizer[1].jpg"/>
          <p:cNvPicPr>
            <a:picLocks noChangeAspect="1" noChangeArrowheads="1"/>
          </p:cNvPicPr>
          <p:nvPr/>
        </p:nvPicPr>
        <p:blipFill>
          <a:blip r:embed="rId4" cstate="print"/>
          <a:srcRect/>
          <a:stretch>
            <a:fillRect/>
          </a:stretch>
        </p:blipFill>
        <p:spPr bwMode="auto">
          <a:xfrm>
            <a:off x="6019800" y="4626428"/>
            <a:ext cx="3124200" cy="2231572"/>
          </a:xfrm>
          <a:prstGeom prst="rect">
            <a:avLst/>
          </a:prstGeom>
          <a:noFill/>
        </p:spPr>
      </p:pic>
    </p:spTree>
    <p:extLst>
      <p:ext uri="{BB962C8B-B14F-4D97-AF65-F5344CB8AC3E}">
        <p14:creationId xmlns:p14="http://schemas.microsoft.com/office/powerpoint/2010/main" val="2153999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838200"/>
          </a:xfrm>
        </p:spPr>
        <p:txBody>
          <a:bodyPr/>
          <a:lstStyle/>
          <a:p>
            <a:r>
              <a:rPr lang="en-US" dirty="0" smtClean="0"/>
              <a:t> </a:t>
            </a:r>
            <a:r>
              <a:rPr lang="en-US" b="1" dirty="0" smtClean="0">
                <a:ln>
                  <a:solidFill>
                    <a:schemeClr val="accent1"/>
                  </a:solidFill>
                </a:ln>
                <a:solidFill>
                  <a:schemeClr val="bg1"/>
                </a:solidFill>
                <a:effectLst>
                  <a:outerShdw blurRad="50800" dist="50800" dir="5400000" algn="ctr" rotWithShape="0">
                    <a:schemeClr val="tx1"/>
                  </a:outerShdw>
                </a:effectLst>
              </a:rPr>
              <a:t>Unfortunately, it’s not a dream. . .</a:t>
            </a:r>
            <a:endParaRPr lang="en-US" b="1" dirty="0">
              <a:ln>
                <a:solidFill>
                  <a:schemeClr val="accent1"/>
                </a:solidFill>
              </a:ln>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3803062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152400" y="457200"/>
            <a:ext cx="8839200" cy="5867400"/>
          </a:xfrm>
        </p:spPr>
        <p:txBody>
          <a:bodyPr>
            <a:normAutofit/>
          </a:bodyPr>
          <a:lstStyle/>
          <a:p>
            <a:pPr marL="0"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“Biodiversity change is therefore inextricably linked to poverty, the largest threat to the future of humanity identified by the United Nations. This is a sobering conclusion for those who argue that biodiversity is simply an intellectual preoccupation of those whose basic needs and aspirations are fulfilled.”</a:t>
            </a:r>
          </a:p>
          <a:p>
            <a:pPr marL="400050" lvl="1" indent="0">
              <a:buNone/>
            </a:pPr>
            <a:r>
              <a:rPr lang="en-US" b="1" dirty="0" smtClean="0">
                <a:ln>
                  <a:solidFill>
                    <a:schemeClr val="tx2">
                      <a:alpha val="66000"/>
                    </a:schemeClr>
                  </a:solidFill>
                </a:ln>
                <a:solidFill>
                  <a:schemeClr val="bg1"/>
                </a:solidFill>
                <a:effectLst>
                  <a:outerShdw blurRad="50800" dist="76200" dir="6600000" algn="ctr" rotWithShape="0">
                    <a:schemeClr val="tx1"/>
                  </a:outerShdw>
                </a:effectLst>
              </a:rPr>
              <a:t>(Díaz et al. 2006:1302-1303)</a:t>
            </a:r>
            <a:endParaRPr lang="en-US" b="1" dirty="0">
              <a:ln>
                <a:solidFill>
                  <a:schemeClr val="tx2">
                    <a:alpha val="66000"/>
                  </a:schemeClr>
                </a:solidFill>
              </a:ln>
              <a:solidFill>
                <a:schemeClr val="bg1"/>
              </a:solidFill>
              <a:effectLst>
                <a:outerShdw blurRad="50800" dist="76200" dir="6600000" algn="ctr" rotWithShape="0">
                  <a:schemeClr val="tx1"/>
                </a:outerShdw>
              </a:effectLst>
            </a:endParaRPr>
          </a:p>
          <a:p>
            <a:pPr marL="0" indent="0">
              <a:buNone/>
            </a:pPr>
            <a:endParaRPr lang="en-US" b="1" dirty="0">
              <a:ln>
                <a:solidFill>
                  <a:srgbClr val="FFFF00">
                    <a:alpha val="52000"/>
                  </a:srgbClr>
                </a:solidFill>
              </a:ln>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1118995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924059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381000" y="457200"/>
            <a:ext cx="8382000" cy="5867400"/>
          </a:xfrm>
        </p:spPr>
        <p:txBody>
          <a:bodyPr>
            <a:normAutofit/>
          </a:bodyPr>
          <a:lstStyle/>
          <a:p>
            <a:pPr marL="0" indent="0">
              <a:buNone/>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More than 120,000 non-native species of plants, animals and microbes have invaded:</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United States  (~50,000, $137 Billion/</a:t>
            </a:r>
            <a:r>
              <a:rPr lang="en-US" b="1" dirty="0" err="1" smtClean="0">
                <a:ln>
                  <a:solidFill>
                    <a:srgbClr val="FFFF00">
                      <a:alpha val="52000"/>
                    </a:srgbClr>
                  </a:solidFill>
                </a:ln>
                <a:solidFill>
                  <a:schemeClr val="bg1"/>
                </a:solidFill>
                <a:effectLst>
                  <a:outerShdw blurRad="50800" dist="50800" dir="5400000" algn="ctr" rotWithShape="0">
                    <a:schemeClr val="tx1"/>
                  </a:outerShdw>
                </a:effectLst>
              </a:rPr>
              <a:t>yr</a:t>
            </a:r>
            <a:r>
              <a:rPr lang="en-US" b="1" dirty="0" smtClean="0">
                <a:ln>
                  <a:solidFill>
                    <a:srgbClr val="FFFF00">
                      <a:alpha val="52000"/>
                    </a:srgbClr>
                  </a:solidFill>
                </a:ln>
                <a:solidFill>
                  <a:schemeClr val="bg1"/>
                </a:solidFill>
                <a:effectLst>
                  <a:outerShdw blurRad="50800" dist="50800" dir="5400000" algn="ctr" rotWithShape="0">
                    <a:schemeClr val="tx1"/>
                  </a:outerShdw>
                </a:effectLst>
              </a:rPr>
              <a:t>)</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United Kingdom</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Australia</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South Africa</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India</a:t>
            </a:r>
          </a:p>
          <a:p>
            <a:pPr marL="1257300" lvl="2" indent="-457200">
              <a:buFont typeface="Courier New" pitchFamily="49" charset="0"/>
              <a:buChar char="o"/>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Brazil</a:t>
            </a:r>
          </a:p>
          <a:p>
            <a:pPr marL="0" indent="0">
              <a:buNone/>
            </a:pPr>
            <a:r>
              <a:rPr lang="en-US" b="1" dirty="0">
                <a:ln>
                  <a:solidFill>
                    <a:srgbClr val="FFFF00">
                      <a:alpha val="52000"/>
                    </a:srgbClr>
                  </a:solidFill>
                </a:ln>
                <a:solidFill>
                  <a:schemeClr val="bg1"/>
                </a:solidFill>
                <a:effectLst>
                  <a:outerShdw blurRad="50800" dist="50800" dir="5400000" algn="ctr" rotWithShape="0">
                    <a:schemeClr val="tx1"/>
                  </a:outerShdw>
                </a:effectLst>
              </a:rPr>
              <a:t>N</a:t>
            </a:r>
            <a:r>
              <a:rPr lang="en-US" b="1" dirty="0" smtClean="0">
                <a:ln>
                  <a:solidFill>
                    <a:srgbClr val="FFFF00">
                      <a:alpha val="52000"/>
                    </a:srgbClr>
                  </a:solidFill>
                </a:ln>
                <a:solidFill>
                  <a:schemeClr val="bg1"/>
                </a:solidFill>
                <a:effectLst>
                  <a:outerShdw blurRad="50800" dist="50800" dir="5400000" algn="ctr" rotWithShape="0">
                    <a:schemeClr val="tx1"/>
                  </a:outerShdw>
                </a:effectLst>
              </a:rPr>
              <a:t>on-native species invasions in these nations are estimated to cause more than $314 billion per year in damages.</a:t>
            </a:r>
          </a:p>
          <a:p>
            <a:pPr marL="400050" lvl="1" indent="0">
              <a:buNone/>
            </a:pPr>
            <a:r>
              <a:rPr lang="en-US" b="1" dirty="0" smtClean="0">
                <a:ln>
                  <a:solidFill>
                    <a:srgbClr val="FFFF00">
                      <a:alpha val="52000"/>
                    </a:srgbClr>
                  </a:solidFill>
                </a:ln>
                <a:solidFill>
                  <a:schemeClr val="bg1"/>
                </a:solidFill>
                <a:effectLst>
                  <a:outerShdw blurRad="50800" dist="50800" dir="5400000" algn="ctr" rotWithShape="0">
                    <a:schemeClr val="tx1"/>
                  </a:outerShdw>
                </a:effectLst>
              </a:rPr>
              <a:t>(Pimentel et al. 2001)</a:t>
            </a:r>
          </a:p>
        </p:txBody>
      </p:sp>
    </p:spTree>
    <p:extLst>
      <p:ext uri="{BB962C8B-B14F-4D97-AF65-F5344CB8AC3E}">
        <p14:creationId xmlns:p14="http://schemas.microsoft.com/office/powerpoint/2010/main" val="2937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457200" y="381000"/>
            <a:ext cx="8229600" cy="6019800"/>
          </a:xfrm>
        </p:spPr>
        <p:txBody>
          <a:bodyPr>
            <a:normAutofit/>
          </a:bodyPr>
          <a:lstStyle/>
          <a:p>
            <a:pPr marL="0" indent="0">
              <a:buNone/>
            </a:pPr>
            <a:r>
              <a:rPr lang="en-US" sz="4000" b="1" dirty="0" smtClean="0">
                <a:ln>
                  <a:solidFill>
                    <a:schemeClr val="accent1">
                      <a:alpha val="52000"/>
                    </a:schemeClr>
                  </a:solidFill>
                </a:ln>
                <a:solidFill>
                  <a:schemeClr val="bg1"/>
                </a:solidFill>
                <a:effectLst>
                  <a:outerShdw blurRad="50800" dist="50800" dir="5400000" algn="ctr" rotWithShape="0">
                    <a:schemeClr val="tx1"/>
                  </a:outerShdw>
                </a:effectLst>
              </a:rPr>
              <a:t>Some introduced species are ‘beneficial’ and provide more than 98% of the world’s food supply.</a:t>
            </a:r>
          </a:p>
          <a:p>
            <a:pPr marL="971550" lvl="1" indent="-571500">
              <a:buFont typeface="Wingdings" pitchFamily="2" charset="2"/>
              <a:buChar char="Ø"/>
            </a:pPr>
            <a:r>
              <a:rPr lang="en-US" sz="3600" b="1" dirty="0" smtClean="0">
                <a:ln>
                  <a:solidFill>
                    <a:schemeClr val="accent1">
                      <a:alpha val="52000"/>
                    </a:schemeClr>
                  </a:solidFill>
                </a:ln>
                <a:solidFill>
                  <a:schemeClr val="bg1"/>
                </a:solidFill>
                <a:effectLst>
                  <a:outerShdw blurRad="50800" dist="50800" dir="5400000" algn="ctr" rotWithShape="0">
                    <a:schemeClr val="tx1"/>
                  </a:outerShdw>
                </a:effectLst>
              </a:rPr>
              <a:t>Corn</a:t>
            </a:r>
          </a:p>
          <a:p>
            <a:pPr marL="971550" lvl="1" indent="-571500">
              <a:buFont typeface="Wingdings" pitchFamily="2" charset="2"/>
              <a:buChar char="Ø"/>
            </a:pPr>
            <a:r>
              <a:rPr lang="en-US" sz="3600" b="1" dirty="0" smtClean="0">
                <a:ln>
                  <a:solidFill>
                    <a:schemeClr val="accent1">
                      <a:alpha val="52000"/>
                    </a:schemeClr>
                  </a:solidFill>
                </a:ln>
                <a:solidFill>
                  <a:schemeClr val="bg1"/>
                </a:solidFill>
                <a:effectLst>
                  <a:outerShdw blurRad="50800" dist="50800" dir="5400000" algn="ctr" rotWithShape="0">
                    <a:schemeClr val="tx1"/>
                  </a:outerShdw>
                </a:effectLst>
              </a:rPr>
              <a:t>Wheat</a:t>
            </a:r>
          </a:p>
          <a:p>
            <a:pPr marL="971550" lvl="1" indent="-571500">
              <a:buFont typeface="Wingdings" pitchFamily="2" charset="2"/>
              <a:buChar char="Ø"/>
            </a:pPr>
            <a:r>
              <a:rPr lang="en-US" sz="3600" b="1" dirty="0" smtClean="0">
                <a:ln>
                  <a:solidFill>
                    <a:schemeClr val="accent1">
                      <a:alpha val="52000"/>
                    </a:schemeClr>
                  </a:solidFill>
                </a:ln>
                <a:solidFill>
                  <a:schemeClr val="bg1"/>
                </a:solidFill>
                <a:effectLst>
                  <a:outerShdw blurRad="50800" dist="50800" dir="5400000" algn="ctr" rotWithShape="0">
                    <a:schemeClr val="tx1"/>
                  </a:outerShdw>
                </a:effectLst>
              </a:rPr>
              <a:t>Rice</a:t>
            </a:r>
          </a:p>
          <a:p>
            <a:pPr marL="971550" lvl="1" indent="-571500">
              <a:buFont typeface="Wingdings" pitchFamily="2" charset="2"/>
              <a:buChar char="Ø"/>
            </a:pPr>
            <a:r>
              <a:rPr lang="en-US" sz="3600" b="1" dirty="0" smtClean="0">
                <a:ln>
                  <a:solidFill>
                    <a:schemeClr val="accent1">
                      <a:alpha val="52000"/>
                    </a:schemeClr>
                  </a:solidFill>
                </a:ln>
                <a:solidFill>
                  <a:schemeClr val="bg1"/>
                </a:solidFill>
                <a:effectLst>
                  <a:outerShdw blurRad="50800" dist="50800" dir="5400000" algn="ctr" rotWithShape="0">
                    <a:schemeClr val="tx1"/>
                  </a:outerShdw>
                </a:effectLst>
              </a:rPr>
              <a:t>Cattle</a:t>
            </a:r>
          </a:p>
          <a:p>
            <a:pPr marL="971550" lvl="1" indent="-571500">
              <a:buFont typeface="Wingdings" pitchFamily="2" charset="2"/>
              <a:buChar char="Ø"/>
            </a:pPr>
            <a:r>
              <a:rPr lang="en-US" sz="3600" b="1" dirty="0" smtClean="0">
                <a:ln>
                  <a:solidFill>
                    <a:schemeClr val="accent1">
                      <a:alpha val="52000"/>
                    </a:schemeClr>
                  </a:solidFill>
                </a:ln>
                <a:solidFill>
                  <a:schemeClr val="bg1"/>
                </a:solidFill>
                <a:effectLst>
                  <a:outerShdw blurRad="50800" dist="50800" dir="5400000" algn="ctr" rotWithShape="0">
                    <a:schemeClr val="tx1"/>
                  </a:outerShdw>
                </a:effectLst>
              </a:rPr>
              <a:t>Poultry</a:t>
            </a:r>
          </a:p>
          <a:p>
            <a:pPr marL="400050" lvl="1" indent="0">
              <a:buNone/>
            </a:pPr>
            <a:r>
              <a:rPr lang="en-US" b="1" dirty="0" smtClean="0">
                <a:ln>
                  <a:solidFill>
                    <a:schemeClr val="accent1">
                      <a:alpha val="52000"/>
                    </a:schemeClr>
                  </a:solidFill>
                </a:ln>
                <a:solidFill>
                  <a:schemeClr val="bg1"/>
                </a:solidFill>
                <a:effectLst>
                  <a:outerShdw blurRad="50800" dist="50800" dir="5400000" algn="ctr" rotWithShape="0">
                    <a:schemeClr val="tx1"/>
                  </a:outerShdw>
                </a:effectLst>
              </a:rPr>
              <a:t>(Pimentel et al. 2001)</a:t>
            </a:r>
          </a:p>
        </p:txBody>
      </p:sp>
      <p:pic>
        <p:nvPicPr>
          <p:cNvPr id="5122" name="Picture 2" descr="C:\Users\Kyle\Desktop\PICTURES\misc images\cow-barco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59" y="2971800"/>
            <a:ext cx="4423834"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966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b="1" dirty="0" smtClean="0">
                <a:ln>
                  <a:solidFill>
                    <a:schemeClr val="accent1"/>
                  </a:solidFill>
                </a:ln>
                <a:solidFill>
                  <a:schemeClr val="bg1"/>
                </a:solidFill>
                <a:effectLst>
                  <a:outerShdw blurRad="50800" dist="50800" dir="5400000" algn="ctr" rotWithShape="0">
                    <a:schemeClr val="tx1"/>
                  </a:outerShdw>
                </a:effectLst>
              </a:rPr>
              <a:t>In some cases, however, even the introduction of a single species, </a:t>
            </a:r>
            <a:r>
              <a:rPr lang="en-US" b="1" dirty="0">
                <a:ln>
                  <a:solidFill>
                    <a:schemeClr val="accent1"/>
                  </a:solidFill>
                </a:ln>
                <a:solidFill>
                  <a:schemeClr val="bg1"/>
                </a:solidFill>
                <a:effectLst>
                  <a:outerShdw blurRad="50800" dist="50800" dir="5400000" algn="ctr" rotWithShape="0">
                    <a:schemeClr val="tx1"/>
                  </a:outerShdw>
                </a:effectLst>
              </a:rPr>
              <a:t>like the brown tree snake (</a:t>
            </a:r>
            <a:r>
              <a:rPr lang="en-US" b="1" i="1" dirty="0" err="1">
                <a:ln>
                  <a:solidFill>
                    <a:schemeClr val="accent1"/>
                  </a:solidFill>
                </a:ln>
                <a:solidFill>
                  <a:schemeClr val="bg1"/>
                </a:solidFill>
                <a:effectLst>
                  <a:outerShdw blurRad="50800" dist="50800" dir="5400000" algn="ctr" rotWithShape="0">
                    <a:schemeClr val="tx1"/>
                  </a:outerShdw>
                </a:effectLst>
              </a:rPr>
              <a:t>Boiga</a:t>
            </a:r>
            <a:r>
              <a:rPr lang="en-US" b="1" i="1" dirty="0">
                <a:ln>
                  <a:solidFill>
                    <a:schemeClr val="accent1"/>
                  </a:solidFill>
                </a:ln>
                <a:solidFill>
                  <a:schemeClr val="bg1"/>
                </a:solidFill>
                <a:effectLst>
                  <a:outerShdw blurRad="50800" dist="50800" dir="5400000" algn="ctr" rotWithShape="0">
                    <a:schemeClr val="tx1"/>
                  </a:outerShdw>
                </a:effectLst>
              </a:rPr>
              <a:t> </a:t>
            </a:r>
            <a:r>
              <a:rPr lang="en-US" b="1" i="1" dirty="0" err="1">
                <a:ln>
                  <a:solidFill>
                    <a:schemeClr val="accent1"/>
                  </a:solidFill>
                </a:ln>
                <a:solidFill>
                  <a:schemeClr val="bg1"/>
                </a:solidFill>
                <a:effectLst>
                  <a:outerShdw blurRad="50800" dist="50800" dir="5400000" algn="ctr" rotWithShape="0">
                    <a:schemeClr val="tx1"/>
                  </a:outerShdw>
                </a:effectLst>
              </a:rPr>
              <a:t>irregularis</a:t>
            </a:r>
            <a:r>
              <a:rPr lang="en-US" b="1" dirty="0">
                <a:ln>
                  <a:solidFill>
                    <a:schemeClr val="accent1"/>
                  </a:solidFill>
                </a:ln>
                <a:solidFill>
                  <a:schemeClr val="bg1"/>
                </a:solidFill>
                <a:effectLst>
                  <a:outerShdw blurRad="50800" dist="50800" dir="5400000" algn="ctr" rotWithShape="0">
                    <a:schemeClr val="tx1"/>
                  </a:outerShdw>
                </a:effectLst>
              </a:rPr>
              <a:t>), </a:t>
            </a:r>
            <a:r>
              <a:rPr lang="en-US" b="1" dirty="0" smtClean="0">
                <a:ln>
                  <a:solidFill>
                    <a:schemeClr val="accent1"/>
                  </a:solidFill>
                </a:ln>
                <a:solidFill>
                  <a:schemeClr val="bg1"/>
                </a:solidFill>
                <a:effectLst>
                  <a:outerShdw blurRad="50800" dist="50800" dir="5400000" algn="ctr" rotWithShape="0">
                    <a:schemeClr val="tx1"/>
                  </a:outerShdw>
                </a:effectLst>
              </a:rPr>
              <a:t>can lead to a cascade of extinctions.</a:t>
            </a:r>
          </a:p>
          <a:p>
            <a:pPr marL="400050" lvl="1" indent="0">
              <a:buNone/>
            </a:pPr>
            <a:r>
              <a:rPr lang="en-US" b="1" dirty="0" smtClean="0">
                <a:ln>
                  <a:solidFill>
                    <a:schemeClr val="accent1"/>
                  </a:solidFill>
                </a:ln>
                <a:solidFill>
                  <a:schemeClr val="bg1"/>
                </a:solidFill>
                <a:effectLst>
                  <a:outerShdw blurRad="50800" dist="50800" dir="5400000" algn="ctr" rotWithShape="0">
                    <a:schemeClr val="tx1"/>
                  </a:outerShdw>
                </a:effectLst>
              </a:rPr>
              <a:t>(</a:t>
            </a:r>
            <a:r>
              <a:rPr lang="en-US" b="1" dirty="0">
                <a:ln>
                  <a:solidFill>
                    <a:schemeClr val="accent1"/>
                  </a:solidFill>
                </a:ln>
                <a:solidFill>
                  <a:schemeClr val="bg1"/>
                </a:solidFill>
                <a:effectLst>
                  <a:outerShdw blurRad="50800" dist="50800" dir="5400000" algn="ctr" rotWithShape="0">
                    <a:schemeClr val="tx1"/>
                  </a:outerShdw>
                </a:effectLst>
              </a:rPr>
              <a:t>Atkinson, 1996; Pimentel et al., 2000</a:t>
            </a:r>
            <a:r>
              <a:rPr lang="en-US" b="1" dirty="0" smtClean="0">
                <a:ln>
                  <a:solidFill>
                    <a:schemeClr val="accent1"/>
                  </a:solidFill>
                </a:ln>
                <a:solidFill>
                  <a:schemeClr val="bg1"/>
                </a:solidFill>
                <a:effectLst>
                  <a:outerShdw blurRad="50800" dist="50800" dir="5400000" algn="ctr" rotWithShape="0">
                    <a:schemeClr val="tx1"/>
                  </a:outerShdw>
                </a:effectLst>
              </a:rPr>
              <a:t>)</a:t>
            </a:r>
          </a:p>
          <a:p>
            <a:pPr marL="0" indent="0">
              <a:buNone/>
            </a:pPr>
            <a:endParaRPr lang="en-US" dirty="0"/>
          </a:p>
        </p:txBody>
      </p:sp>
    </p:spTree>
    <p:extLst>
      <p:ext uri="{BB962C8B-B14F-4D97-AF65-F5344CB8AC3E}">
        <p14:creationId xmlns:p14="http://schemas.microsoft.com/office/powerpoint/2010/main" val="3562037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228600" y="76200"/>
            <a:ext cx="8610600" cy="6781800"/>
          </a:xfrm>
        </p:spPr>
        <p:txBody>
          <a:bodyPr>
            <a:normAutofit/>
          </a:bodyPr>
          <a:lstStyle/>
          <a:p>
            <a:pPr marL="0" indent="0">
              <a:buNone/>
            </a:pPr>
            <a:r>
              <a:rPr lang="en-US" b="1" dirty="0" smtClean="0">
                <a:ln>
                  <a:solidFill>
                    <a:schemeClr val="accent1"/>
                  </a:solidFill>
                </a:ln>
                <a:solidFill>
                  <a:schemeClr val="bg1"/>
                </a:solidFill>
                <a:effectLst>
                  <a:outerShdw blurRad="50800" dist="50800" dir="5400000" algn="ctr" rotWithShape="0">
                    <a:schemeClr val="tx1"/>
                  </a:outerShdw>
                </a:effectLst>
              </a:rPr>
              <a:t>In the case of </a:t>
            </a:r>
            <a:r>
              <a:rPr lang="en-US" b="1" i="1" dirty="0" smtClean="0">
                <a:ln>
                  <a:solidFill>
                    <a:schemeClr val="accent1"/>
                  </a:solidFill>
                </a:ln>
                <a:solidFill>
                  <a:schemeClr val="bg1"/>
                </a:solidFill>
                <a:effectLst>
                  <a:outerShdw blurRad="50800" dist="50800" dir="5400000" algn="ctr" rotWithShape="0">
                    <a:schemeClr val="tx1"/>
                  </a:outerShdw>
                </a:effectLst>
              </a:rPr>
              <a:t>Homo sapiens</a:t>
            </a:r>
            <a:r>
              <a:rPr lang="en-US" b="1" dirty="0" smtClean="0">
                <a:ln>
                  <a:solidFill>
                    <a:schemeClr val="accent1"/>
                  </a:solidFill>
                </a:ln>
                <a:solidFill>
                  <a:schemeClr val="bg1"/>
                </a:solidFill>
                <a:effectLst>
                  <a:outerShdw blurRad="50800" dist="50800" dir="5400000" algn="ctr" rotWithShape="0">
                    <a:schemeClr val="tx1"/>
                  </a:outerShdw>
                </a:effectLst>
              </a:rPr>
              <a:t>, the global invasion that has taken place over the last 50,000 years has radically accelerated the otherwise ‘natural’ background rate of species extinctions.</a:t>
            </a:r>
          </a:p>
          <a:p>
            <a:pPr marL="0" indent="0">
              <a:buNone/>
            </a:pPr>
            <a:endParaRPr lang="en-US" b="1" dirty="0">
              <a:ln>
                <a:solidFill>
                  <a:schemeClr val="accent1"/>
                </a:solidFill>
              </a:ln>
              <a:solidFill>
                <a:schemeClr val="bg1"/>
              </a:solidFill>
              <a:effectLst>
                <a:outerShdw blurRad="50800" dist="50800" dir="5400000" algn="ctr" rotWithShape="0">
                  <a:schemeClr val="tx1"/>
                </a:outerShdw>
              </a:effectLst>
            </a:endParaRPr>
          </a:p>
          <a:p>
            <a:pPr marL="0" indent="0">
              <a:buNone/>
            </a:pPr>
            <a:endParaRPr lang="en-US" b="1" dirty="0" smtClean="0">
              <a:ln>
                <a:solidFill>
                  <a:schemeClr val="accent1"/>
                </a:solidFill>
              </a:ln>
              <a:solidFill>
                <a:schemeClr val="bg1"/>
              </a:solidFill>
              <a:effectLst>
                <a:outerShdw blurRad="50800" dist="50800" dir="5400000" algn="ctr" rotWithShape="0">
                  <a:schemeClr val="tx1"/>
                </a:outerShdw>
              </a:effectLst>
            </a:endParaRPr>
          </a:p>
          <a:p>
            <a:pPr marL="0" indent="0">
              <a:buNone/>
            </a:pPr>
            <a:endParaRPr lang="en-US" b="1" dirty="0">
              <a:ln>
                <a:solidFill>
                  <a:schemeClr val="accent1"/>
                </a:solidFill>
              </a:ln>
              <a:solidFill>
                <a:schemeClr val="bg1"/>
              </a:solidFill>
              <a:effectLst>
                <a:outerShdw blurRad="50800" dist="50800" dir="5400000" algn="ctr" rotWithShape="0">
                  <a:schemeClr val="tx1"/>
                </a:outerShdw>
              </a:effectLst>
            </a:endParaRPr>
          </a:p>
          <a:p>
            <a:pPr marL="0" indent="0">
              <a:buNone/>
            </a:pPr>
            <a:endParaRPr lang="en-US" b="1" dirty="0" smtClean="0">
              <a:ln>
                <a:solidFill>
                  <a:schemeClr val="accent1"/>
                </a:solidFill>
              </a:ln>
              <a:solidFill>
                <a:schemeClr val="bg1"/>
              </a:solidFill>
              <a:effectLst>
                <a:outerShdw blurRad="50800" dist="50800" dir="5400000" algn="ctr" rotWithShape="0">
                  <a:schemeClr val="tx1"/>
                </a:outerShdw>
              </a:effectLst>
            </a:endParaRPr>
          </a:p>
          <a:p>
            <a:pPr marL="400050" lvl="1" indent="0">
              <a:buNone/>
            </a:pPr>
            <a:r>
              <a:rPr lang="en-US" b="1" dirty="0" smtClean="0">
                <a:ln>
                  <a:solidFill>
                    <a:schemeClr val="accent1">
                      <a:alpha val="30000"/>
                    </a:schemeClr>
                  </a:solidFill>
                </a:ln>
                <a:solidFill>
                  <a:schemeClr val="bg1"/>
                </a:solidFill>
                <a:effectLst>
                  <a:outerShdw blurRad="50800" dist="50800" dir="5400000" algn="ctr" rotWithShape="0">
                    <a:schemeClr val="tx1"/>
                  </a:outerShdw>
                </a:effectLst>
              </a:rPr>
              <a:t>One species is extirpated every 20 minutes.</a:t>
            </a:r>
          </a:p>
          <a:p>
            <a:pPr marL="400050" lvl="1" indent="0">
              <a:buNone/>
            </a:pPr>
            <a:r>
              <a:rPr lang="en-US" b="1" dirty="0" smtClean="0">
                <a:ln>
                  <a:solidFill>
                    <a:schemeClr val="accent1">
                      <a:alpha val="30000"/>
                    </a:schemeClr>
                  </a:solidFill>
                </a:ln>
                <a:solidFill>
                  <a:schemeClr val="bg1"/>
                </a:solidFill>
                <a:effectLst>
                  <a:outerShdw blurRad="50800" dist="50800" dir="5400000" algn="ctr" rotWithShape="0">
                    <a:schemeClr val="tx1"/>
                  </a:outerShdw>
                </a:effectLst>
              </a:rPr>
              <a:t>This rate is more than one thousandfold greater than the natural background rate.</a:t>
            </a:r>
          </a:p>
          <a:p>
            <a:pPr marL="800100" lvl="2" indent="0">
              <a:buNone/>
            </a:pPr>
            <a:r>
              <a:rPr lang="en-US" b="1" dirty="0" smtClean="0">
                <a:ln>
                  <a:solidFill>
                    <a:schemeClr val="accent1">
                      <a:alpha val="30000"/>
                    </a:schemeClr>
                  </a:solidFill>
                </a:ln>
                <a:solidFill>
                  <a:schemeClr val="bg1"/>
                </a:solidFill>
                <a:effectLst>
                  <a:outerShdw blurRad="50800" dist="50800" dir="5400000" algn="ctr" rotWithShape="0">
                    <a:schemeClr val="tx1"/>
                  </a:outerShdw>
                </a:effectLst>
              </a:rPr>
              <a:t>(Pimm et al. 1995, Wilson 1992)</a:t>
            </a:r>
          </a:p>
          <a:p>
            <a:pPr marL="0" indent="0">
              <a:buNone/>
            </a:pPr>
            <a:endParaRPr lang="en-US" dirty="0"/>
          </a:p>
        </p:txBody>
      </p:sp>
    </p:spTree>
    <p:extLst>
      <p:ext uri="{BB962C8B-B14F-4D97-AF65-F5344CB8AC3E}">
        <p14:creationId xmlns:p14="http://schemas.microsoft.com/office/powerpoint/2010/main" val="3657261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228600" y="76200"/>
            <a:ext cx="8610600" cy="6781800"/>
          </a:xfrm>
        </p:spPr>
        <p:txBody>
          <a:bodyPr>
            <a:normAutofit/>
          </a:bodyPr>
          <a:lstStyle/>
          <a:p>
            <a:pPr marL="0" indent="0">
              <a:buNone/>
            </a:pPr>
            <a:r>
              <a:rPr lang="en-US" b="1" dirty="0" smtClean="0">
                <a:ln>
                  <a:solidFill>
                    <a:schemeClr val="accent1"/>
                  </a:solidFill>
                </a:ln>
                <a:solidFill>
                  <a:schemeClr val="bg1"/>
                </a:solidFill>
                <a:effectLst>
                  <a:outerShdw blurRad="50800" dist="50800" dir="5400000" algn="ctr" rotWithShape="0">
                    <a:schemeClr val="tx1"/>
                  </a:outerShdw>
                </a:effectLst>
              </a:rPr>
              <a:t>Invasional Meltdown: The process whereby an introduced species facilitates the establishment of another non-native species, which then facilitates the establishment of another invader, and so on. . . .</a:t>
            </a:r>
            <a:endParaRPr lang="en-US" dirty="0" smtClean="0"/>
          </a:p>
          <a:p>
            <a:pPr marL="400050" lvl="1" indent="0">
              <a:buNone/>
            </a:pPr>
            <a:r>
              <a:rPr lang="en-US" b="1" dirty="0" smtClean="0">
                <a:ln>
                  <a:solidFill>
                    <a:schemeClr val="accent1"/>
                  </a:solidFill>
                </a:ln>
                <a:solidFill>
                  <a:schemeClr val="bg1"/>
                </a:solidFill>
                <a:effectLst>
                  <a:outerShdw blurRad="50800" dist="50800" dir="5400000" algn="ctr" rotWithShape="0">
                    <a:schemeClr val="tx1"/>
                  </a:outerShdw>
                </a:effectLst>
              </a:rPr>
              <a:t>(Simberloff and Von Holle 1999)</a:t>
            </a:r>
          </a:p>
          <a:p>
            <a:pPr marL="400050" lvl="1" indent="0">
              <a:buNone/>
            </a:pPr>
            <a:endParaRPr lang="en-US" b="1" dirty="0">
              <a:ln>
                <a:solidFill>
                  <a:schemeClr val="accent1"/>
                </a:solidFill>
              </a:ln>
              <a:solidFill>
                <a:schemeClr val="bg1"/>
              </a:solidFill>
              <a:effectLst>
                <a:outerShdw blurRad="50800" dist="50800" dir="5400000" algn="ctr" rotWithShape="0">
                  <a:schemeClr val="tx1"/>
                </a:outerShdw>
              </a:effectLst>
            </a:endParaRPr>
          </a:p>
          <a:p>
            <a:pPr marL="400050" lvl="1" indent="0">
              <a:buNone/>
            </a:pPr>
            <a:endParaRPr lang="en-US" b="1" dirty="0" smtClean="0">
              <a:ln>
                <a:solidFill>
                  <a:schemeClr val="accent1"/>
                </a:solidFill>
              </a:ln>
              <a:solidFill>
                <a:schemeClr val="bg1"/>
              </a:solidFill>
              <a:effectLst>
                <a:outerShdw blurRad="50800" dist="50800" dir="5400000" algn="ctr" rotWithShape="0">
                  <a:schemeClr val="tx1"/>
                </a:outerShdw>
              </a:effectLst>
            </a:endParaRPr>
          </a:p>
          <a:p>
            <a:pPr marL="400050" lvl="1" indent="0">
              <a:buNone/>
            </a:pPr>
            <a:endParaRPr lang="en-US" b="1" dirty="0">
              <a:ln>
                <a:solidFill>
                  <a:schemeClr val="accent1"/>
                </a:solidFill>
              </a:ln>
              <a:solidFill>
                <a:schemeClr val="bg1"/>
              </a:solidFill>
              <a:effectLst>
                <a:outerShdw blurRad="50800" dist="50800" dir="5400000" algn="ctr" rotWithShape="0">
                  <a:schemeClr val="tx1"/>
                </a:outerShdw>
              </a:effectLst>
            </a:endParaRPr>
          </a:p>
          <a:p>
            <a:pPr marL="800100" lvl="2" indent="0">
              <a:buNone/>
            </a:pPr>
            <a:r>
              <a:rPr lang="en-US" b="1" i="1" dirty="0" smtClean="0">
                <a:ln>
                  <a:solidFill>
                    <a:schemeClr val="accent1"/>
                  </a:solidFill>
                </a:ln>
                <a:solidFill>
                  <a:schemeClr val="bg1"/>
                </a:solidFill>
                <a:effectLst>
                  <a:outerShdw blurRad="50800" dist="50800" dir="5400000" algn="ctr" rotWithShape="0">
                    <a:schemeClr val="tx1"/>
                  </a:outerShdw>
                </a:effectLst>
              </a:rPr>
              <a:t>Homo sapiens</a:t>
            </a:r>
            <a:r>
              <a:rPr lang="en-US" b="1" dirty="0" smtClean="0">
                <a:ln>
                  <a:solidFill>
                    <a:schemeClr val="accent1"/>
                  </a:solidFill>
                </a:ln>
                <a:solidFill>
                  <a:schemeClr val="bg1"/>
                </a:solidFill>
                <a:effectLst>
                  <a:outerShdw blurRad="50800" dist="50800" dir="5400000" algn="ctr" rotWithShape="0">
                    <a:schemeClr val="tx1"/>
                  </a:outerShdw>
                </a:effectLst>
              </a:rPr>
              <a:t> is unquestionably the Earth’s champion facilitator of biotic reassembly.</a:t>
            </a:r>
          </a:p>
        </p:txBody>
      </p:sp>
    </p:spTree>
    <p:extLst>
      <p:ext uri="{BB962C8B-B14F-4D97-AF65-F5344CB8AC3E}">
        <p14:creationId xmlns:p14="http://schemas.microsoft.com/office/powerpoint/2010/main" val="944364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618" y="152400"/>
            <a:ext cx="8915400" cy="838200"/>
          </a:xfrm>
        </p:spPr>
        <p:txBody>
          <a:bodyPr/>
          <a:lstStyle/>
          <a:p>
            <a:r>
              <a:rPr lang="en-US" dirty="0" smtClean="0"/>
              <a:t> </a:t>
            </a:r>
            <a:r>
              <a:rPr lang="en-US" b="1" dirty="0" smtClean="0">
                <a:ln>
                  <a:solidFill>
                    <a:schemeClr val="accent1"/>
                  </a:solidFill>
                </a:ln>
                <a:solidFill>
                  <a:schemeClr val="bg1"/>
                </a:solidFill>
                <a:effectLst>
                  <a:outerShdw blurRad="50800" dist="50800" dir="5400000" algn="ctr" rotWithShape="0">
                    <a:schemeClr val="tx1"/>
                  </a:outerShdw>
                </a:effectLst>
              </a:rPr>
              <a:t> </a:t>
            </a:r>
            <a:endParaRPr lang="en-US" b="1" dirty="0">
              <a:ln>
                <a:solidFill>
                  <a:schemeClr val="accent1"/>
                </a:solidFill>
              </a:ln>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457200"/>
            <a:ext cx="8229600" cy="6172200"/>
          </a:xfrm>
        </p:spPr>
        <p:txBody>
          <a:bodyPr/>
          <a:lstStyle/>
          <a:p>
            <a:pPr marL="0" indent="0">
              <a:buNone/>
            </a:pPr>
            <a:r>
              <a:rPr lang="en-US" dirty="0" smtClean="0"/>
              <a:t> </a:t>
            </a:r>
            <a:endParaRPr lang="en-US" dirty="0"/>
          </a:p>
        </p:txBody>
      </p:sp>
      <p:sp>
        <p:nvSpPr>
          <p:cNvPr id="4" name="TextBox 3"/>
          <p:cNvSpPr txBox="1"/>
          <p:nvPr/>
        </p:nvSpPr>
        <p:spPr>
          <a:xfrm>
            <a:off x="381000" y="304800"/>
            <a:ext cx="8534400" cy="2123658"/>
          </a:xfrm>
          <a:prstGeom prst="rect">
            <a:avLst/>
          </a:prstGeom>
          <a:noFill/>
        </p:spPr>
        <p:txBody>
          <a:bodyPr wrap="square" rtlCol="0">
            <a:spAutoFit/>
          </a:bodyPr>
          <a:lstStyle/>
          <a:p>
            <a:r>
              <a:rPr lang="en-US" sz="4400" b="1" dirty="0" smtClean="0">
                <a:ln>
                  <a:solidFill>
                    <a:srgbClr val="4F81BD"/>
                  </a:solidFill>
                </a:ln>
                <a:solidFill>
                  <a:prstClr val="white"/>
                </a:solidFill>
                <a:effectLst>
                  <a:outerShdw blurRad="50800" dist="50800" dir="5400000" algn="ctr" rotWithShape="0">
                    <a:prstClr val="black"/>
                  </a:outerShdw>
                </a:effectLst>
                <a:ea typeface="+mj-ea"/>
                <a:cs typeface="+mj-cs"/>
              </a:rPr>
              <a:t>Nevertheless, </a:t>
            </a:r>
            <a:r>
              <a:rPr lang="en-US" sz="4400" b="1" i="1" dirty="0" smtClean="0">
                <a:ln>
                  <a:solidFill>
                    <a:srgbClr val="4F81BD"/>
                  </a:solidFill>
                </a:ln>
                <a:solidFill>
                  <a:prstClr val="white"/>
                </a:solidFill>
                <a:effectLst>
                  <a:outerShdw blurRad="50800" dist="50800" dir="5400000" algn="ctr" rotWithShape="0">
                    <a:prstClr val="black"/>
                  </a:outerShdw>
                </a:effectLst>
                <a:ea typeface="+mj-ea"/>
                <a:cs typeface="+mj-cs"/>
              </a:rPr>
              <a:t>Homo sapiens</a:t>
            </a:r>
            <a:r>
              <a:rPr lang="en-US" sz="4400" b="1" dirty="0" smtClean="0">
                <a:ln>
                  <a:solidFill>
                    <a:srgbClr val="4F81BD"/>
                  </a:solidFill>
                </a:ln>
                <a:solidFill>
                  <a:prstClr val="white"/>
                </a:solidFill>
                <a:effectLst>
                  <a:outerShdw blurRad="50800" dist="50800" dir="5400000" algn="ctr" rotWithShape="0">
                    <a:prstClr val="black"/>
                  </a:outerShdw>
                </a:effectLst>
                <a:ea typeface="+mj-ea"/>
                <a:cs typeface="+mj-cs"/>
              </a:rPr>
              <a:t> is yet unclassified as ‘invasive’ or ‘exotic’ by most invasion ecologists.</a:t>
            </a:r>
          </a:p>
        </p:txBody>
      </p:sp>
    </p:spTree>
    <p:extLst>
      <p:ext uri="{BB962C8B-B14F-4D97-AF65-F5344CB8AC3E}">
        <p14:creationId xmlns:p14="http://schemas.microsoft.com/office/powerpoint/2010/main" val="3001538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t="-76000" r="-1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ln>
                  <a:solidFill>
                    <a:srgbClr val="002060">
                      <a:alpha val="43000"/>
                    </a:srgbClr>
                  </a:solidFill>
                </a:ln>
                <a:solidFill>
                  <a:srgbClr val="FFFF00"/>
                </a:solidFill>
                <a:effectLst>
                  <a:outerShdw blurRad="50800" dist="88900" dir="6600000" algn="ctr" rotWithShape="0">
                    <a:schemeClr val="tx1">
                      <a:alpha val="82000"/>
                    </a:schemeClr>
                  </a:outerShdw>
                </a:effectLst>
              </a:rPr>
              <a:t>Homo sapiens </a:t>
            </a:r>
            <a:r>
              <a:rPr lang="en-US" b="1" dirty="0" smtClean="0">
                <a:ln>
                  <a:solidFill>
                    <a:srgbClr val="002060">
                      <a:alpha val="43000"/>
                    </a:srgbClr>
                  </a:solidFill>
                </a:ln>
                <a:solidFill>
                  <a:srgbClr val="FFFF00"/>
                </a:solidFill>
                <a:effectLst>
                  <a:outerShdw blurRad="50800" dist="88900" dir="6600000" algn="ctr" rotWithShape="0">
                    <a:schemeClr val="tx1">
                      <a:alpha val="82000"/>
                    </a:schemeClr>
                  </a:outerShdw>
                </a:effectLst>
              </a:rPr>
              <a:t>as quasi-divine. . . ?</a:t>
            </a:r>
            <a:endParaRPr lang="en-US" b="1" dirty="0">
              <a:ln>
                <a:solidFill>
                  <a:srgbClr val="002060">
                    <a:alpha val="43000"/>
                  </a:srgbClr>
                </a:solidFill>
              </a:ln>
              <a:solidFill>
                <a:srgbClr val="FFFF00"/>
              </a:solidFill>
              <a:effectLst>
                <a:outerShdw blurRad="50800" dist="88900" dir="6600000" algn="ctr" rotWithShape="0">
                  <a:schemeClr val="tx1">
                    <a:alpha val="82000"/>
                  </a:schemeClr>
                </a:outerShdw>
              </a:effectLst>
            </a:endParaRPr>
          </a:p>
        </p:txBody>
      </p:sp>
      <p:sp>
        <p:nvSpPr>
          <p:cNvPr id="3" name="Content Placeholder 2"/>
          <p:cNvSpPr>
            <a:spLocks noGrp="1"/>
          </p:cNvSpPr>
          <p:nvPr>
            <p:ph idx="1"/>
          </p:nvPr>
        </p:nvSpPr>
        <p:spPr>
          <a:xfrm>
            <a:off x="76200" y="1600200"/>
            <a:ext cx="8915400" cy="4525963"/>
          </a:xfrm>
        </p:spPr>
        <p:txBody>
          <a:bodyPr>
            <a:normAutofit fontScale="92500" lnSpcReduction="20000"/>
          </a:bodyPr>
          <a:lstStyle/>
          <a:p>
            <a:pPr>
              <a:buNone/>
            </a:pPr>
            <a:endParaRPr lang="en-US" dirty="0" smtClean="0">
              <a:solidFill>
                <a:srgbClr val="FFFF00"/>
              </a:solidFill>
            </a:endParaRPr>
          </a:p>
          <a:p>
            <a:pPr>
              <a:buNone/>
            </a:pPr>
            <a:endParaRPr lang="en-US" dirty="0" smtClean="0">
              <a:solidFill>
                <a:srgbClr val="FFFF00"/>
              </a:solidFill>
            </a:endParaRPr>
          </a:p>
          <a:p>
            <a:pPr>
              <a:buNone/>
            </a:pPr>
            <a:endParaRPr lang="en-US" dirty="0" smtClean="0">
              <a:solidFill>
                <a:srgbClr val="FFFF00"/>
              </a:solidFill>
            </a:endParaRPr>
          </a:p>
          <a:p>
            <a:pPr>
              <a:buNone/>
            </a:pPr>
            <a:endParaRPr lang="en-US" dirty="0" smtClean="0">
              <a:solidFill>
                <a:srgbClr val="FFFF00"/>
              </a:solidFill>
            </a:endParaRPr>
          </a:p>
          <a:p>
            <a:pPr>
              <a:buNone/>
            </a:pPr>
            <a:endParaRPr lang="en-US" dirty="0" smtClean="0">
              <a:solidFill>
                <a:srgbClr val="FFFF00"/>
              </a:solidFill>
            </a:endParaRPr>
          </a:p>
          <a:p>
            <a:pPr>
              <a:buNone/>
            </a:pPr>
            <a:endParaRPr lang="en-US" dirty="0" smtClean="0">
              <a:ln>
                <a:solidFill>
                  <a:srgbClr val="002060">
                    <a:alpha val="24000"/>
                  </a:srgbClr>
                </a:solidFill>
              </a:ln>
              <a:solidFill>
                <a:srgbClr val="FFFF00"/>
              </a:solidFill>
              <a:effectLst>
                <a:outerShdw blurRad="50800" dist="50800" dir="5400000" algn="ctr" rotWithShape="0">
                  <a:schemeClr val="tx1"/>
                </a:outerShdw>
              </a:effectLst>
            </a:endParaRPr>
          </a:p>
          <a:p>
            <a:pPr>
              <a:buNone/>
            </a:pPr>
            <a:r>
              <a:rPr lang="en-US" b="1" dirty="0" smtClean="0">
                <a:ln>
                  <a:solidFill>
                    <a:srgbClr val="002060">
                      <a:alpha val="35000"/>
                    </a:srgbClr>
                  </a:solidFill>
                </a:ln>
                <a:solidFill>
                  <a:srgbClr val="FFFF00"/>
                </a:solidFill>
                <a:effectLst>
                  <a:outerShdw blurRad="50800" dist="76200" dir="6600000" algn="ctr" rotWithShape="0">
                    <a:schemeClr val="tx1"/>
                  </a:outerShdw>
                </a:effectLst>
              </a:rPr>
              <a:t>. . .</a:t>
            </a:r>
            <a:r>
              <a:rPr lang="en-US" b="1" dirty="0">
                <a:ln>
                  <a:solidFill>
                    <a:srgbClr val="002060">
                      <a:alpha val="35000"/>
                    </a:srgbClr>
                  </a:solidFill>
                </a:ln>
                <a:solidFill>
                  <a:srgbClr val="FFFF00"/>
                </a:solidFill>
                <a:effectLst>
                  <a:outerShdw blurRad="50800" dist="76200" dir="6600000" algn="ctr" rotWithShape="0">
                    <a:schemeClr val="tx1"/>
                  </a:outerShdw>
                </a:effectLst>
              </a:rPr>
              <a:t> </a:t>
            </a:r>
            <a:r>
              <a:rPr lang="en-US" b="1" dirty="0" smtClean="0">
                <a:ln>
                  <a:solidFill>
                    <a:srgbClr val="002060">
                      <a:alpha val="35000"/>
                    </a:srgbClr>
                  </a:solidFill>
                </a:ln>
                <a:solidFill>
                  <a:srgbClr val="FFFF00"/>
                </a:solidFill>
                <a:effectLst>
                  <a:outerShdw blurRad="50800" dist="76200" dir="6600000" algn="ctr" rotWithShape="0">
                    <a:schemeClr val="tx1"/>
                  </a:outerShdw>
                </a:effectLst>
              </a:rPr>
              <a:t>or some other metaphysical assumption that establishes our species as fundamentally separable from all other life forms that have ever existed (or ever will exist) on the Earth?</a:t>
            </a:r>
            <a:endParaRPr lang="en-US" b="1" dirty="0">
              <a:ln>
                <a:solidFill>
                  <a:srgbClr val="002060">
                    <a:alpha val="35000"/>
                  </a:srgbClr>
                </a:solidFill>
              </a:ln>
              <a:solidFill>
                <a:srgbClr val="FFFF00"/>
              </a:solidFill>
              <a:effectLst>
                <a:outerShdw blurRad="50800" dist="76200" dir="6600000" algn="ctr" rotWithShape="0">
                  <a:schemeClr val="tx1"/>
                </a:outerShdw>
              </a:effectLst>
            </a:endParaRPr>
          </a:p>
        </p:txBody>
      </p:sp>
    </p:spTree>
    <p:extLst>
      <p:ext uri="{BB962C8B-B14F-4D97-AF65-F5344CB8AC3E}">
        <p14:creationId xmlns:p14="http://schemas.microsoft.com/office/powerpoint/2010/main" val="2983046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TotalTime>
  <Words>1095</Words>
  <Application>Microsoft Office PowerPoint</Application>
  <PresentationFormat>On-screen Show (4:3)</PresentationFormat>
  <Paragraphs>107</Paragraphs>
  <Slides>21</Slides>
  <Notes>0</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Theme</vt:lpstr>
      <vt:lpstr>2_Office Theme</vt:lpstr>
      <vt:lpstr>3_Office Theme</vt:lpstr>
      <vt:lpstr>1_Office Theme</vt:lpstr>
      <vt:lpstr>No Place Like Home   Invasional Meltdown in the New Pangaea</vt:lpstr>
      <vt:lpstr> Unfortunately, it’s not a dream. . .</vt:lpstr>
      <vt:lpstr> </vt:lpstr>
      <vt:lpstr> </vt:lpstr>
      <vt:lpstr> </vt:lpstr>
      <vt:lpstr> </vt:lpstr>
      <vt:lpstr> </vt:lpstr>
      <vt:lpstr>  </vt:lpstr>
      <vt:lpstr>Homo sapiens as quasi-divine. . . ?</vt:lpstr>
      <vt:lpstr>   </vt:lpstr>
      <vt:lpstr>  </vt:lpstr>
      <vt:lpstr> </vt:lpstr>
      <vt:lpstr> </vt:lpstr>
      <vt:lpstr> </vt:lpstr>
      <vt:lpstr> </vt:lpstr>
      <vt:lpstr> </vt:lpstr>
      <vt:lpstr> </vt:lpstr>
      <vt:lpstr> </vt:lpstr>
      <vt:lpstr>PowerPoint Presentation</vt:lpstr>
      <vt:lpstr> </vt:lpstr>
      <vt:lpstr>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Lewis Burchett</dc:creator>
  <cp:lastModifiedBy>Kyle Lewis Burchett</cp:lastModifiedBy>
  <cp:revision>31</cp:revision>
  <dcterms:created xsi:type="dcterms:W3CDTF">2012-04-14T03:39:03Z</dcterms:created>
  <dcterms:modified xsi:type="dcterms:W3CDTF">2012-04-14T17:11:57Z</dcterms:modified>
</cp:coreProperties>
</file>