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Lst>
  <p:notesMasterIdLst>
    <p:notesMasterId r:id="rId28"/>
  </p:notesMasterIdLst>
  <p:sldIdLst>
    <p:sldId id="256" r:id="rId2"/>
    <p:sldId id="257" r:id="rId3"/>
    <p:sldId id="258" r:id="rId4"/>
    <p:sldId id="259" r:id="rId5"/>
    <p:sldId id="260" r:id="rId6"/>
    <p:sldId id="261" r:id="rId7"/>
    <p:sldId id="262" r:id="rId8"/>
    <p:sldId id="267"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6" d="100"/>
          <a:sy n="76" d="100"/>
        </p:scale>
        <p:origin x="-104" y="-1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1C9D19-B5D6-DB49-96E9-C882F7F63AF7}" type="datetimeFigureOut">
              <a:rPr lang="en-US" smtClean="0"/>
              <a:t>2/23/14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C96D07-5CE6-874E-81A7-68CC87C89564}" type="slidenum">
              <a:rPr lang="en-US" smtClean="0"/>
              <a:t>‹#›</a:t>
            </a:fld>
            <a:endParaRPr lang="en-US"/>
          </a:p>
        </p:txBody>
      </p:sp>
    </p:spTree>
    <p:extLst>
      <p:ext uri="{BB962C8B-B14F-4D97-AF65-F5344CB8AC3E}">
        <p14:creationId xmlns:p14="http://schemas.microsoft.com/office/powerpoint/2010/main" val="9771697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6D07-5CE6-874E-81A7-68CC87C89564}" type="slidenum">
              <a:rPr lang="en-US" smtClean="0"/>
              <a:t>2</a:t>
            </a:fld>
            <a:endParaRPr lang="en-US"/>
          </a:p>
        </p:txBody>
      </p:sp>
    </p:spTree>
    <p:extLst>
      <p:ext uri="{BB962C8B-B14F-4D97-AF65-F5344CB8AC3E}">
        <p14:creationId xmlns:p14="http://schemas.microsoft.com/office/powerpoint/2010/main" val="161578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BCED3E41-E2DE-48B7-AD25-2C05D8372D60}" type="datetime4">
              <a:rPr lang="en-US" smtClean="0"/>
              <a:pPr/>
              <a:t>February 23, 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91475" y="6429375"/>
            <a:ext cx="876300" cy="292100"/>
          </a:xfrm>
        </p:spPr>
        <p:txBody>
          <a:bodyPr/>
          <a:lstStyle/>
          <a:p>
            <a:fld id="{5744759D-0EFF-4FB2-9CCE-04E00944F0FE}" type="slidenum">
              <a:rPr lang="en-US" smtClean="0"/>
              <a:pPr/>
              <a:t>‹#›</a:t>
            </a:fld>
            <a:endParaRPr lang="en-US" dirty="0"/>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19237-00E8-48F5-9A77-8496B8A0E541}" type="datetimeFigureOut">
              <a:rPr lang="en-US" smtClean="0"/>
              <a:t>2/23/14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0992-D05B-4846-8E6E-CA034CB4F1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19237-00E8-48F5-9A77-8496B8A0E541}" type="datetimeFigureOut">
              <a:rPr lang="en-US" smtClean="0"/>
              <a:t>2/23/14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0992-D05B-4846-8E6E-CA034CB4F16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896202C6-8B37-41F0-B3E4-774551D1C22F}" type="datetime4">
              <a:rPr lang="en-US" smtClean="0"/>
              <a:pPr/>
              <a:t>February 23, 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48F78D1B-BB73-41B2-8202-C6678B761557}" type="datetime4">
              <a:rPr lang="en-US" smtClean="0"/>
              <a:pPr/>
              <a:t>February 23, 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2511E46-B9AD-4605-BA48-F4BA770367EA}" type="datetime4">
              <a:rPr lang="en-US" smtClean="0"/>
              <a:pPr/>
              <a:t>February 23, 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71A4492-1D66-40E5-BF5F-8AE5B76A3760}" type="datetime4">
              <a:rPr lang="en-US" smtClean="0"/>
              <a:pPr/>
              <a:t>February 23, 2014</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44759D-0EFF-4FB2-9CCE-04E00944F0FE}" type="slidenum">
              <a:rPr lang="en-US" smtClean="0"/>
              <a:pPr/>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F0120655-FBEF-4656-A8A9-E7D9EB4F4DEC}" type="datetime4">
              <a:rPr lang="en-US" smtClean="0"/>
              <a:pPr/>
              <a:t>February 23, 2014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B2BA2-D035-44CD-B6C5-345CD46C68A9}" type="datetime4">
              <a:rPr lang="en-US" smtClean="0"/>
              <a:pPr/>
              <a:t>February 23, 2014</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712544D9-E8EB-4DFC-9BAC-8FC5CFB1A919}" type="datetime4">
              <a:rPr lang="en-US" smtClean="0"/>
              <a:pPr/>
              <a:t>February 23, 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CF894904-8048-429B-BF77-F17DA8F8287B}" type="datetime4">
              <a:rPr lang="en-US" smtClean="0"/>
              <a:pPr/>
              <a:t>February 23, 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6441D7B3-F7C5-4013-AC5D-399DD8DB11FA}" type="datetime4">
              <a:rPr lang="en-US" smtClean="0"/>
              <a:pPr/>
              <a:t>February 23, 2014</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dirty="0"/>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5744759D-0EFF-4FB2-9CCE-04E00944F0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hf sldNum="0" hdr="0" ftr="0" dt="0"/>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ctr"/>
            <a:r>
              <a:rPr lang="en-US" i="1" dirty="0" smtClean="0"/>
              <a:t>Presentation by Abby Spalding </a:t>
            </a:r>
            <a:endParaRPr lang="en-US" i="1" dirty="0"/>
          </a:p>
        </p:txBody>
      </p:sp>
      <p:sp>
        <p:nvSpPr>
          <p:cNvPr id="3" name="Title 2"/>
          <p:cNvSpPr>
            <a:spLocks noGrp="1"/>
          </p:cNvSpPr>
          <p:nvPr>
            <p:ph type="title"/>
          </p:nvPr>
        </p:nvSpPr>
        <p:spPr/>
        <p:txBody>
          <a:bodyPr>
            <a:normAutofit fontScale="90000"/>
          </a:bodyPr>
          <a:lstStyle/>
          <a:p>
            <a:pPr algn="ctr"/>
            <a:r>
              <a:rPr lang="en-US" dirty="0" smtClean="0"/>
              <a:t>“On the moral and legal status of abortion” by Mary Anne Warren</a:t>
            </a:r>
            <a:endParaRPr lang="en-US" dirty="0"/>
          </a:p>
        </p:txBody>
      </p:sp>
    </p:spTree>
    <p:extLst>
      <p:ext uri="{BB962C8B-B14F-4D97-AF65-F5344CB8AC3E}">
        <p14:creationId xmlns:p14="http://schemas.microsoft.com/office/powerpoint/2010/main" val="2302189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Distinction of appropriateness</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“It would be ‘indecent’ for a woman in seventh month to obtain an abortion just to avoid having to postpone a trip to Europe”. </a:t>
            </a:r>
          </a:p>
          <a:p>
            <a:r>
              <a:rPr lang="en-US" dirty="0" smtClean="0"/>
              <a:t>VS</a:t>
            </a:r>
          </a:p>
          <a:p>
            <a:r>
              <a:rPr lang="en-US" dirty="0" smtClean="0"/>
              <a:t>“A sick and desperately frightened schoolgirl pregnant due to rape may of course choose abortion, and that any law which rules this out is an insane law”. </a:t>
            </a:r>
          </a:p>
          <a:p>
            <a:endParaRPr lang="en-US" dirty="0"/>
          </a:p>
          <a:p>
            <a:r>
              <a:rPr lang="en-US" dirty="0" smtClean="0"/>
              <a:t>Conclusion to this point: “indeed the choice of a pregnancy due to rape, as an example of a case in which abortion is permissible even if a fetus is considered a human being, is extremely significant … in all other cases, we would almost certainly conclude that it was necessary to look carefully at the particular circumstances in order to determine the extent of the woman’s responsibility and hence the extent of her obligation”.  </a:t>
            </a:r>
            <a:endParaRPr lang="en-US" dirty="0"/>
          </a:p>
        </p:txBody>
      </p:sp>
    </p:spTree>
    <p:extLst>
      <p:ext uri="{BB962C8B-B14F-4D97-AF65-F5344CB8AC3E}">
        <p14:creationId xmlns:p14="http://schemas.microsoft.com/office/powerpoint/2010/main" val="325473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violinist example</a:t>
            </a:r>
            <a:endParaRPr lang="en-US" dirty="0"/>
          </a:p>
        </p:txBody>
      </p:sp>
      <p:sp>
        <p:nvSpPr>
          <p:cNvPr id="3" name="Content Placeholder 2"/>
          <p:cNvSpPr>
            <a:spLocks noGrp="1"/>
          </p:cNvSpPr>
          <p:nvPr>
            <p:ph sz="quarter" idx="13"/>
          </p:nvPr>
        </p:nvSpPr>
        <p:spPr/>
        <p:txBody>
          <a:bodyPr>
            <a:normAutofit/>
          </a:bodyPr>
          <a:lstStyle/>
          <a:p>
            <a:r>
              <a:rPr lang="en-US" dirty="0" smtClean="0"/>
              <a:t>“Violinists </a:t>
            </a:r>
            <a:r>
              <a:rPr lang="en-US" dirty="0"/>
              <a:t>are peculiarly prone to the </a:t>
            </a:r>
            <a:r>
              <a:rPr lang="en-US" dirty="0" smtClean="0"/>
              <a:t>sort </a:t>
            </a:r>
            <a:r>
              <a:rPr lang="en-US" dirty="0"/>
              <a:t>of illness the only cure for which is the use of </a:t>
            </a:r>
            <a:r>
              <a:rPr lang="en-US" dirty="0" smtClean="0"/>
              <a:t>someone </a:t>
            </a:r>
            <a:r>
              <a:rPr lang="en-US" dirty="0"/>
              <a:t>else’s bloodstream for nine months, and that </a:t>
            </a:r>
            <a:r>
              <a:rPr lang="en-US" dirty="0" smtClean="0"/>
              <a:t>because </a:t>
            </a:r>
            <a:r>
              <a:rPr lang="en-US" dirty="0"/>
              <a:t>of this there has been formed a society of </a:t>
            </a:r>
            <a:r>
              <a:rPr lang="en-US" dirty="0" smtClean="0"/>
              <a:t>music lovers </a:t>
            </a:r>
            <a:r>
              <a:rPr lang="en-US" dirty="0"/>
              <a:t>who agree that whenever a violinist is stricken they </a:t>
            </a:r>
            <a:r>
              <a:rPr lang="en-US" dirty="0" smtClean="0"/>
              <a:t>will </a:t>
            </a:r>
            <a:r>
              <a:rPr lang="en-US" dirty="0"/>
              <a:t>draw lots and the loser will, by some means, be made </a:t>
            </a:r>
            <a:r>
              <a:rPr lang="en-US" dirty="0" smtClean="0"/>
              <a:t>the </a:t>
            </a:r>
            <a:r>
              <a:rPr lang="en-US" dirty="0"/>
              <a:t>one and only person capable of saving him</a:t>
            </a:r>
            <a:r>
              <a:rPr lang="en-US" dirty="0" smtClean="0"/>
              <a:t>.”</a:t>
            </a:r>
          </a:p>
          <a:p>
            <a:endParaRPr lang="en-US" dirty="0"/>
          </a:p>
          <a:p>
            <a:r>
              <a:rPr lang="en-US" dirty="0" smtClean="0"/>
              <a:t>Would YOU be obligated to cooperate if your name was drawn, assuming that you had previously put your name in? </a:t>
            </a:r>
            <a:endParaRPr lang="en-US" dirty="0"/>
          </a:p>
        </p:txBody>
      </p:sp>
    </p:spTree>
    <p:extLst>
      <p:ext uri="{BB962C8B-B14F-4D97-AF65-F5344CB8AC3E}">
        <p14:creationId xmlns:p14="http://schemas.microsoft.com/office/powerpoint/2010/main" val="2652661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Warren’s conclusion to this situation</a:t>
            </a:r>
            <a:endParaRPr lang="en-US" dirty="0"/>
          </a:p>
        </p:txBody>
      </p:sp>
      <p:sp>
        <p:nvSpPr>
          <p:cNvPr id="3" name="Content Placeholder 2"/>
          <p:cNvSpPr>
            <a:spLocks noGrp="1"/>
          </p:cNvSpPr>
          <p:nvPr>
            <p:ph sz="quarter" idx="13"/>
          </p:nvPr>
        </p:nvSpPr>
        <p:spPr/>
        <p:txBody>
          <a:bodyPr>
            <a:normAutofit/>
          </a:bodyPr>
          <a:lstStyle/>
          <a:p>
            <a:r>
              <a:rPr lang="en-US" dirty="0" smtClean="0"/>
              <a:t>“X </a:t>
            </a:r>
            <a:r>
              <a:rPr lang="en-US" dirty="0"/>
              <a:t>has no more right to </a:t>
            </a:r>
            <a:r>
              <a:rPr lang="en-US" dirty="0" smtClean="0"/>
              <a:t>bring </a:t>
            </a:r>
            <a:r>
              <a:rPr lang="en-US" dirty="0"/>
              <a:t>into existence, either deliberately or as a foreseeable </a:t>
            </a:r>
            <a:r>
              <a:rPr lang="en-US" dirty="0" smtClean="0"/>
              <a:t>result </a:t>
            </a:r>
            <a:r>
              <a:rPr lang="en-US" dirty="0"/>
              <a:t>of actions he could have avoided, a being with full </a:t>
            </a:r>
            <a:r>
              <a:rPr lang="en-US" dirty="0" smtClean="0"/>
              <a:t>moral </a:t>
            </a:r>
            <a:r>
              <a:rPr lang="en-US" dirty="0"/>
              <a:t>rights y, and then refuse to do what he </a:t>
            </a:r>
            <a:r>
              <a:rPr lang="en-US" dirty="0" smtClean="0"/>
              <a:t>knew beforehand </a:t>
            </a:r>
            <a:r>
              <a:rPr lang="en-US" dirty="0"/>
              <a:t>would be required to keep that being alive, </a:t>
            </a:r>
            <a:r>
              <a:rPr lang="en-US" dirty="0" smtClean="0"/>
              <a:t>than </a:t>
            </a:r>
            <a:r>
              <a:rPr lang="en-US" dirty="0"/>
              <a:t>he has to enter into an agreement with an existing </a:t>
            </a:r>
            <a:r>
              <a:rPr lang="en-US" dirty="0" smtClean="0"/>
              <a:t>person</a:t>
            </a:r>
            <a:r>
              <a:rPr lang="en-US" dirty="0"/>
              <a:t>, whereby he may be called upon to save that </a:t>
            </a:r>
            <a:r>
              <a:rPr lang="en-US" dirty="0" smtClean="0"/>
              <a:t>person’s </a:t>
            </a:r>
            <a:r>
              <a:rPr lang="en-US" dirty="0"/>
              <a:t>life, and then refuse to do so when so called upon. Thus x’s responsibility for y’s existence does not </a:t>
            </a:r>
            <a:r>
              <a:rPr lang="en-US" dirty="0" smtClean="0"/>
              <a:t>seem </a:t>
            </a:r>
            <a:r>
              <a:rPr lang="en-US" dirty="0"/>
              <a:t>to lessen his obligation to keep y alive, if he is </a:t>
            </a:r>
            <a:r>
              <a:rPr lang="en-US" dirty="0" smtClean="0"/>
              <a:t>also responsible </a:t>
            </a:r>
            <a:r>
              <a:rPr lang="en-US" dirty="0"/>
              <a:t>for y’s being in a situation in which only he </a:t>
            </a:r>
            <a:r>
              <a:rPr lang="en-US" dirty="0" smtClean="0"/>
              <a:t>can </a:t>
            </a:r>
            <a:r>
              <a:rPr lang="en-US" dirty="0"/>
              <a:t>save </a:t>
            </a:r>
            <a:r>
              <a:rPr lang="en-US" dirty="0" smtClean="0"/>
              <a:t>him”. </a:t>
            </a:r>
            <a:endParaRPr lang="en-US" dirty="0"/>
          </a:p>
          <a:p>
            <a:endParaRPr lang="en-US" dirty="0" smtClean="0"/>
          </a:p>
          <a:p>
            <a:r>
              <a:rPr lang="en-US" dirty="0" smtClean="0"/>
              <a:t>The basis of her conclusion is based on “the realization that a fetus is not a person, and thus does not have a full-fledged right to life”. </a:t>
            </a:r>
            <a:endParaRPr lang="en-US" dirty="0"/>
          </a:p>
        </p:txBody>
      </p:sp>
    </p:spTree>
    <p:extLst>
      <p:ext uri="{BB962C8B-B14F-4D97-AF65-F5344CB8AC3E}">
        <p14:creationId xmlns:p14="http://schemas.microsoft.com/office/powerpoint/2010/main" val="2876302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9670" y="5787844"/>
            <a:ext cx="8591550" cy="1066801"/>
          </a:xfrm>
        </p:spPr>
        <p:txBody>
          <a:bodyPr>
            <a:noAutofit/>
          </a:bodyPr>
          <a:lstStyle/>
          <a:p>
            <a:r>
              <a:rPr lang="en-US" sz="9600" dirty="0" smtClean="0"/>
              <a:t>Part Two. </a:t>
            </a:r>
            <a:endParaRPr lang="en-US" sz="9600" dirty="0"/>
          </a:p>
        </p:txBody>
      </p:sp>
    </p:spTree>
    <p:extLst>
      <p:ext uri="{BB962C8B-B14F-4D97-AF65-F5344CB8AC3E}">
        <p14:creationId xmlns:p14="http://schemas.microsoft.com/office/powerpoint/2010/main" val="2977136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moral status of abortion</a:t>
            </a:r>
            <a:endParaRPr lang="en-US" dirty="0"/>
          </a:p>
        </p:txBody>
      </p:sp>
      <p:sp>
        <p:nvSpPr>
          <p:cNvPr id="3" name="Content Placeholder 2"/>
          <p:cNvSpPr>
            <a:spLocks noGrp="1"/>
          </p:cNvSpPr>
          <p:nvPr>
            <p:ph sz="quarter" idx="13"/>
          </p:nvPr>
        </p:nvSpPr>
        <p:spPr/>
        <p:txBody>
          <a:bodyPr/>
          <a:lstStyle/>
          <a:p>
            <a:r>
              <a:rPr lang="en-US" dirty="0" smtClean="0"/>
              <a:t>“How are we to define the moral community, the set of beings with full and equal moral rights, such that we can decide whether a human fetus is a member of this community or not? What sort of entity, exactly, has the inalienable rights to life, liberty, and the pursuit of happiness?” </a:t>
            </a:r>
            <a:endParaRPr lang="en-US" dirty="0"/>
          </a:p>
        </p:txBody>
      </p:sp>
      <p:pic>
        <p:nvPicPr>
          <p:cNvPr id="4" name="Picture 3"/>
          <p:cNvPicPr>
            <a:picLocks noChangeAspect="1"/>
          </p:cNvPicPr>
          <p:nvPr/>
        </p:nvPicPr>
        <p:blipFill>
          <a:blip r:embed="rId2"/>
          <a:stretch>
            <a:fillRect/>
          </a:stretch>
        </p:blipFill>
        <p:spPr>
          <a:xfrm>
            <a:off x="444500" y="3429000"/>
            <a:ext cx="8255000" cy="3098800"/>
          </a:xfrm>
          <a:prstGeom prst="rect">
            <a:avLst/>
          </a:prstGeom>
          <a:ln>
            <a:noFill/>
          </a:ln>
          <a:effectLst>
            <a:softEdge rad="112500"/>
          </a:effectLst>
        </p:spPr>
      </p:pic>
    </p:spTree>
    <p:extLst>
      <p:ext uri="{BB962C8B-B14F-4D97-AF65-F5344CB8AC3E}">
        <p14:creationId xmlns:p14="http://schemas.microsoft.com/office/powerpoint/2010/main" val="944942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definition of “Human”</a:t>
            </a:r>
            <a:endParaRPr lang="en-US" dirty="0"/>
          </a:p>
        </p:txBody>
      </p:sp>
      <p:sp>
        <p:nvSpPr>
          <p:cNvPr id="3" name="Content Placeholder 2"/>
          <p:cNvSpPr>
            <a:spLocks noGrp="1"/>
          </p:cNvSpPr>
          <p:nvPr>
            <p:ph sz="quarter" idx="13"/>
          </p:nvPr>
        </p:nvSpPr>
        <p:spPr>
          <a:xfrm>
            <a:off x="274320" y="1295401"/>
            <a:ext cx="8595360" cy="4940807"/>
          </a:xfrm>
        </p:spPr>
        <p:txBody>
          <a:bodyPr/>
          <a:lstStyle/>
          <a:p>
            <a:r>
              <a:rPr lang="en-US" dirty="0" smtClean="0"/>
              <a:t>The traditional argument: </a:t>
            </a:r>
          </a:p>
          <a:p>
            <a:pPr lvl="2"/>
            <a:r>
              <a:rPr lang="en-US" dirty="0" smtClean="0"/>
              <a:t>1) it is wrong to kill innocent human beings </a:t>
            </a:r>
          </a:p>
          <a:p>
            <a:pPr lvl="2"/>
            <a:r>
              <a:rPr lang="en-US" dirty="0" smtClean="0"/>
              <a:t>2) fetuses are innocent human beings</a:t>
            </a:r>
          </a:p>
          <a:p>
            <a:pPr lvl="2"/>
            <a:r>
              <a:rPr lang="en-US" dirty="0" smtClean="0"/>
              <a:t>3) it is wrong to kill fetuses</a:t>
            </a:r>
          </a:p>
          <a:p>
            <a:pPr lvl="2"/>
            <a:endParaRPr lang="en-US" dirty="0" smtClean="0"/>
          </a:p>
          <a:p>
            <a:r>
              <a:rPr lang="en-US" dirty="0" smtClean="0"/>
              <a:t>Moral sense of “human”: </a:t>
            </a:r>
          </a:p>
          <a:p>
            <a:pPr lvl="2"/>
            <a:r>
              <a:rPr lang="en-US" dirty="0" smtClean="0"/>
              <a:t>(1) is a self-evident moral truth, and avoids begging the question about abortion, only if “human being” is used to mean something like “a full-fledged member of the moral community. </a:t>
            </a:r>
          </a:p>
          <a:p>
            <a:r>
              <a:rPr lang="en-US" dirty="0" smtClean="0"/>
              <a:t>Genetic sense of “human”:</a:t>
            </a:r>
          </a:p>
          <a:p>
            <a:pPr lvl="2"/>
            <a:r>
              <a:rPr lang="en-US" dirty="0" smtClean="0"/>
              <a:t>The sense in which a member of the species is a human being, and no member of any other species could be. </a:t>
            </a:r>
            <a:endParaRPr lang="en-US" dirty="0"/>
          </a:p>
        </p:txBody>
      </p:sp>
    </p:spTree>
    <p:extLst>
      <p:ext uri="{BB962C8B-B14F-4D97-AF65-F5344CB8AC3E}">
        <p14:creationId xmlns:p14="http://schemas.microsoft.com/office/powerpoint/2010/main" val="784765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the moral community </a:t>
            </a:r>
            <a:endParaRPr lang="en-US" dirty="0"/>
          </a:p>
        </p:txBody>
      </p:sp>
      <p:sp>
        <p:nvSpPr>
          <p:cNvPr id="3" name="Content Placeholder 2"/>
          <p:cNvSpPr>
            <a:spLocks noGrp="1"/>
          </p:cNvSpPr>
          <p:nvPr>
            <p:ph sz="quarter" idx="13"/>
          </p:nvPr>
        </p:nvSpPr>
        <p:spPr/>
        <p:txBody>
          <a:bodyPr/>
          <a:lstStyle/>
          <a:p>
            <a:r>
              <a:rPr lang="en-US" dirty="0" smtClean="0"/>
              <a:t>“The moral community consists of all and only people, rather than all and only human beings”. </a:t>
            </a:r>
          </a:p>
          <a:p>
            <a:endParaRPr lang="en-US" dirty="0"/>
          </a:p>
          <a:p>
            <a:r>
              <a:rPr lang="en-US" dirty="0" smtClean="0"/>
              <a:t>Anthropological view of people: </a:t>
            </a:r>
          </a:p>
          <a:p>
            <a:pPr lvl="2"/>
            <a:r>
              <a:rPr lang="en-US" dirty="0" smtClean="0"/>
              <a:t>Something that has “religion, art, and the manufacturing tools, weapons, or shelters, since these have been used to distinguish our human from our </a:t>
            </a:r>
            <a:r>
              <a:rPr lang="en-US" dirty="0" err="1" smtClean="0"/>
              <a:t>prehuman</a:t>
            </a:r>
            <a:r>
              <a:rPr lang="en-US" dirty="0" smtClean="0"/>
              <a:t> ancestors”.  </a:t>
            </a:r>
            <a:endParaRPr lang="en-US" dirty="0"/>
          </a:p>
        </p:txBody>
      </p:sp>
      <p:pic>
        <p:nvPicPr>
          <p:cNvPr id="4" name="Picture 3"/>
          <p:cNvPicPr>
            <a:picLocks noChangeAspect="1"/>
          </p:cNvPicPr>
          <p:nvPr/>
        </p:nvPicPr>
        <p:blipFill>
          <a:blip r:embed="rId2"/>
          <a:stretch>
            <a:fillRect/>
          </a:stretch>
        </p:blipFill>
        <p:spPr>
          <a:xfrm>
            <a:off x="2506350" y="3983082"/>
            <a:ext cx="4137798" cy="2503368"/>
          </a:xfrm>
          <a:prstGeom prst="rect">
            <a:avLst/>
          </a:prstGeom>
          <a:ln>
            <a:noFill/>
          </a:ln>
          <a:effectLst>
            <a:softEdge rad="112500"/>
          </a:effectLst>
        </p:spPr>
      </p:pic>
    </p:spTree>
    <p:extLst>
      <p:ext uri="{BB962C8B-B14F-4D97-AF65-F5344CB8AC3E}">
        <p14:creationId xmlns:p14="http://schemas.microsoft.com/office/powerpoint/2010/main" val="2714140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Traits most central to the concept of personhood:</a:t>
            </a:r>
            <a:endParaRPr lang="en-US" sz="2800" dirty="0"/>
          </a:p>
        </p:txBody>
      </p:sp>
      <p:sp>
        <p:nvSpPr>
          <p:cNvPr id="3" name="Content Placeholder 2"/>
          <p:cNvSpPr>
            <a:spLocks noGrp="1"/>
          </p:cNvSpPr>
          <p:nvPr>
            <p:ph sz="quarter" idx="13"/>
          </p:nvPr>
        </p:nvSpPr>
        <p:spPr>
          <a:xfrm>
            <a:off x="274320" y="1788134"/>
            <a:ext cx="8595360" cy="4913195"/>
          </a:xfrm>
        </p:spPr>
        <p:txBody>
          <a:bodyPr>
            <a:normAutofit/>
          </a:bodyPr>
          <a:lstStyle/>
          <a:p>
            <a:r>
              <a:rPr lang="en-US" dirty="0" smtClean="0"/>
              <a:t>1</a:t>
            </a:r>
            <a:r>
              <a:rPr lang="en-US" dirty="0"/>
              <a:t>) consciousness (of objects and events external </a:t>
            </a:r>
            <a:r>
              <a:rPr lang="en-US" dirty="0" smtClean="0"/>
              <a:t>and</a:t>
            </a:r>
            <a:r>
              <a:rPr lang="en-US" dirty="0"/>
              <a:t>/or internal to the being), and in particular the </a:t>
            </a:r>
            <a:r>
              <a:rPr lang="en-US" dirty="0" smtClean="0"/>
              <a:t>capacity </a:t>
            </a:r>
            <a:r>
              <a:rPr lang="en-US" dirty="0"/>
              <a:t>to feel </a:t>
            </a:r>
            <a:r>
              <a:rPr lang="en-US" dirty="0" smtClean="0"/>
              <a:t>pain</a:t>
            </a:r>
            <a:endParaRPr lang="en-US" dirty="0"/>
          </a:p>
          <a:p>
            <a:r>
              <a:rPr lang="en-US" dirty="0"/>
              <a:t>2) reasoning (the developed capacity to solve new and </a:t>
            </a:r>
            <a:r>
              <a:rPr lang="en-US" dirty="0" smtClean="0"/>
              <a:t>relatively </a:t>
            </a:r>
            <a:r>
              <a:rPr lang="en-US" dirty="0"/>
              <a:t>complex problems)</a:t>
            </a:r>
          </a:p>
          <a:p>
            <a:r>
              <a:rPr lang="en-US" dirty="0"/>
              <a:t>3) self-motivated activity (activity which is relatively </a:t>
            </a:r>
            <a:r>
              <a:rPr lang="en-US" dirty="0" smtClean="0"/>
              <a:t>independent </a:t>
            </a:r>
            <a:r>
              <a:rPr lang="en-US" dirty="0"/>
              <a:t>of either genetic or direct external </a:t>
            </a:r>
            <a:r>
              <a:rPr lang="en-US" dirty="0" smtClean="0"/>
              <a:t>control)</a:t>
            </a:r>
          </a:p>
          <a:p>
            <a:r>
              <a:rPr lang="en-US" dirty="0" smtClean="0"/>
              <a:t>4</a:t>
            </a:r>
            <a:r>
              <a:rPr lang="en-US" dirty="0"/>
              <a:t>) the capacity to communicate, by whatever means, </a:t>
            </a:r>
            <a:r>
              <a:rPr lang="en-US" dirty="0" smtClean="0"/>
              <a:t>messages </a:t>
            </a:r>
            <a:r>
              <a:rPr lang="en-US" dirty="0"/>
              <a:t>of an indefinite variety of types, that is, not </a:t>
            </a:r>
            <a:r>
              <a:rPr lang="en-US" dirty="0" smtClean="0"/>
              <a:t>just </a:t>
            </a:r>
            <a:r>
              <a:rPr lang="en-US" dirty="0"/>
              <a:t>with an indefinite number of possible contents, </a:t>
            </a:r>
            <a:r>
              <a:rPr lang="en-US" dirty="0" smtClean="0"/>
              <a:t>but </a:t>
            </a:r>
            <a:r>
              <a:rPr lang="en-US" dirty="0"/>
              <a:t>on indefinitely many possible </a:t>
            </a:r>
            <a:r>
              <a:rPr lang="en-US" dirty="0" smtClean="0"/>
              <a:t>topics</a:t>
            </a:r>
          </a:p>
          <a:p>
            <a:r>
              <a:rPr lang="en-US" dirty="0"/>
              <a:t>5) the presence of self-concepts, and self-awareness, </a:t>
            </a:r>
            <a:r>
              <a:rPr lang="en-US" dirty="0" smtClean="0"/>
              <a:t>either </a:t>
            </a:r>
            <a:r>
              <a:rPr lang="en-US" dirty="0"/>
              <a:t>individual or racial, or both</a:t>
            </a:r>
          </a:p>
        </p:txBody>
      </p:sp>
    </p:spTree>
    <p:extLst>
      <p:ext uri="{BB962C8B-B14F-4D97-AF65-F5344CB8AC3E}">
        <p14:creationId xmlns:p14="http://schemas.microsoft.com/office/powerpoint/2010/main" val="1427462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Fetal development and the right to life</a:t>
            </a:r>
            <a:endParaRPr lang="en-US" dirty="0"/>
          </a:p>
        </p:txBody>
      </p:sp>
      <p:sp>
        <p:nvSpPr>
          <p:cNvPr id="3" name="Content Placeholder 2"/>
          <p:cNvSpPr>
            <a:spLocks noGrp="1"/>
          </p:cNvSpPr>
          <p:nvPr>
            <p:ph sz="quarter" idx="13"/>
          </p:nvPr>
        </p:nvSpPr>
        <p:spPr/>
        <p:txBody>
          <a:bodyPr/>
          <a:lstStyle/>
          <a:p>
            <a:r>
              <a:rPr lang="en-US" dirty="0"/>
              <a:t>1) How like this paradigm, in </a:t>
            </a:r>
            <a:r>
              <a:rPr lang="en-US" dirty="0" smtClean="0"/>
              <a:t>particular </a:t>
            </a:r>
            <a:r>
              <a:rPr lang="en-US" dirty="0"/>
              <a:t>how far advanced since conception, does a </a:t>
            </a:r>
            <a:r>
              <a:rPr lang="en-US" dirty="0" smtClean="0"/>
              <a:t>human </a:t>
            </a:r>
            <a:r>
              <a:rPr lang="en-US" dirty="0"/>
              <a:t>being need to be before it begins to have a right to </a:t>
            </a:r>
            <a:r>
              <a:rPr lang="en-US" dirty="0" smtClean="0"/>
              <a:t>life </a:t>
            </a:r>
            <a:r>
              <a:rPr lang="en-US" dirty="0"/>
              <a:t>by virtue, not of being fully a person as of </a:t>
            </a:r>
            <a:r>
              <a:rPr lang="en-US" dirty="0" smtClean="0"/>
              <a:t>yet</a:t>
            </a:r>
            <a:r>
              <a:rPr lang="en-US" dirty="0"/>
              <a:t>, but of </a:t>
            </a:r>
            <a:r>
              <a:rPr lang="en-US" dirty="0" smtClean="0"/>
              <a:t>being </a:t>
            </a:r>
            <a:r>
              <a:rPr lang="en-US" dirty="0"/>
              <a:t>like a person</a:t>
            </a:r>
            <a:r>
              <a:rPr lang="en-US" dirty="0" smtClean="0"/>
              <a:t>?</a:t>
            </a:r>
          </a:p>
          <a:p>
            <a:endParaRPr lang="en-US" dirty="0"/>
          </a:p>
          <a:p>
            <a:r>
              <a:rPr lang="en-US" dirty="0"/>
              <a:t>2) To what extent, if any does </a:t>
            </a:r>
            <a:r>
              <a:rPr lang="en-US" dirty="0" smtClean="0"/>
              <a:t>the </a:t>
            </a:r>
            <a:r>
              <a:rPr lang="en-US" dirty="0"/>
              <a:t>fact that a fetus has the potential for becoming a </a:t>
            </a:r>
            <a:r>
              <a:rPr lang="en-US" dirty="0" smtClean="0"/>
              <a:t>person </a:t>
            </a:r>
            <a:r>
              <a:rPr lang="en-US" dirty="0"/>
              <a:t>endow it with some of the same rights?</a:t>
            </a:r>
          </a:p>
        </p:txBody>
      </p:sp>
      <p:pic>
        <p:nvPicPr>
          <p:cNvPr id="4" name="Picture 3"/>
          <p:cNvPicPr>
            <a:picLocks noChangeAspect="1"/>
          </p:cNvPicPr>
          <p:nvPr/>
        </p:nvPicPr>
        <p:blipFill>
          <a:blip r:embed="rId2"/>
          <a:stretch>
            <a:fillRect/>
          </a:stretch>
        </p:blipFill>
        <p:spPr>
          <a:xfrm>
            <a:off x="3000432" y="4023324"/>
            <a:ext cx="3078633" cy="2212884"/>
          </a:xfrm>
          <a:prstGeom prst="rect">
            <a:avLst/>
          </a:prstGeom>
          <a:ln>
            <a:noFill/>
          </a:ln>
          <a:effectLst>
            <a:softEdge rad="112500"/>
          </a:effectLst>
        </p:spPr>
      </p:pic>
    </p:spTree>
    <p:extLst>
      <p:ext uri="{BB962C8B-B14F-4D97-AF65-F5344CB8AC3E}">
        <p14:creationId xmlns:p14="http://schemas.microsoft.com/office/powerpoint/2010/main" val="1186760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does a fetus have a right to life?</a:t>
            </a:r>
            <a:endParaRPr lang="en-US" dirty="0"/>
          </a:p>
        </p:txBody>
      </p:sp>
      <p:sp>
        <p:nvSpPr>
          <p:cNvPr id="3" name="Content Placeholder 2"/>
          <p:cNvSpPr>
            <a:spLocks noGrp="1"/>
          </p:cNvSpPr>
          <p:nvPr>
            <p:ph sz="quarter" idx="13"/>
          </p:nvPr>
        </p:nvSpPr>
        <p:spPr/>
        <p:txBody>
          <a:bodyPr/>
          <a:lstStyle/>
          <a:p>
            <a:r>
              <a:rPr lang="en-US" dirty="0" smtClean="0"/>
              <a:t>“The human individual develops biologically in a continuous fashion … the rights of a human person might develop in the same way”. </a:t>
            </a:r>
          </a:p>
          <a:p>
            <a:endParaRPr lang="en-US" dirty="0" smtClean="0"/>
          </a:p>
          <a:p>
            <a:r>
              <a:rPr lang="en-US" dirty="0"/>
              <a:t>A</a:t>
            </a:r>
            <a:r>
              <a:rPr lang="en-US" dirty="0" smtClean="0"/>
              <a:t> 7-8 month old fetus is somewhat more </a:t>
            </a:r>
            <a:r>
              <a:rPr lang="en-US" dirty="0" err="1" smtClean="0"/>
              <a:t>personlike</a:t>
            </a:r>
            <a:r>
              <a:rPr lang="en-US" dirty="0" smtClean="0"/>
              <a:t> in the the context that it can feel and respond to pain, showing that its brain is quite active, although it is not fully conscious, cannot reason, does not engage in self-motivated activity and has no self-awareness. </a:t>
            </a:r>
            <a:endParaRPr lang="en-US" dirty="0"/>
          </a:p>
        </p:txBody>
      </p:sp>
      <p:pic>
        <p:nvPicPr>
          <p:cNvPr id="4" name="Picture 3"/>
          <p:cNvPicPr>
            <a:picLocks noChangeAspect="1"/>
          </p:cNvPicPr>
          <p:nvPr/>
        </p:nvPicPr>
        <p:blipFill>
          <a:blip r:embed="rId2"/>
          <a:stretch>
            <a:fillRect/>
          </a:stretch>
        </p:blipFill>
        <p:spPr>
          <a:xfrm>
            <a:off x="2869788" y="4163762"/>
            <a:ext cx="3531011" cy="2157111"/>
          </a:xfrm>
          <a:prstGeom prst="rect">
            <a:avLst/>
          </a:prstGeom>
          <a:ln>
            <a:noFill/>
          </a:ln>
          <a:effectLst>
            <a:softEdge rad="112500"/>
          </a:effectLst>
        </p:spPr>
      </p:pic>
    </p:spTree>
    <p:extLst>
      <p:ext uri="{BB962C8B-B14F-4D97-AF65-F5344CB8AC3E}">
        <p14:creationId xmlns:p14="http://schemas.microsoft.com/office/powerpoint/2010/main" val="3048239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the moral status of abortion </a:t>
            </a:r>
            <a:endParaRPr lang="en-US" dirty="0"/>
          </a:p>
        </p:txBody>
      </p:sp>
      <p:sp>
        <p:nvSpPr>
          <p:cNvPr id="3" name="Content Placeholder 2"/>
          <p:cNvSpPr>
            <a:spLocks noGrp="1"/>
          </p:cNvSpPr>
          <p:nvPr>
            <p:ph sz="quarter" idx="13"/>
          </p:nvPr>
        </p:nvSpPr>
        <p:spPr>
          <a:xfrm>
            <a:off x="274320" y="1754712"/>
            <a:ext cx="8595360" cy="4481496"/>
          </a:xfrm>
        </p:spPr>
        <p:txBody>
          <a:bodyPr/>
          <a:lstStyle/>
          <a:p>
            <a:r>
              <a:rPr lang="en-US" dirty="0" smtClean="0"/>
              <a:t>“The act that a woman performs in voluntarily terminating, or allowing another person to terminate, her pregnancy, and the legal status that is appropriate for this act.” </a:t>
            </a:r>
          </a:p>
          <a:p>
            <a:endParaRPr lang="en-US" dirty="0"/>
          </a:p>
          <a:p>
            <a:r>
              <a:rPr lang="en-US" dirty="0" smtClean="0"/>
              <a:t>Also assuming that “a fetus is not a person, hence not the sort of entity to which it is proper to ascribe full moral rights”.</a:t>
            </a:r>
            <a:endParaRPr lang="en-US" dirty="0"/>
          </a:p>
        </p:txBody>
      </p:sp>
    </p:spTree>
    <p:extLst>
      <p:ext uri="{BB962C8B-B14F-4D97-AF65-F5344CB8AC3E}">
        <p14:creationId xmlns:p14="http://schemas.microsoft.com/office/powerpoint/2010/main" val="739962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980640"/>
            <a:ext cx="8591550" cy="4367075"/>
          </a:xfrm>
        </p:spPr>
        <p:txBody>
          <a:bodyPr>
            <a:normAutofit fontScale="90000"/>
          </a:bodyPr>
          <a:lstStyle/>
          <a:p>
            <a:r>
              <a:rPr lang="en-US" dirty="0" smtClean="0"/>
              <a:t>“Thus</a:t>
            </a:r>
            <a:r>
              <a:rPr lang="en-US" dirty="0"/>
              <a:t>, since the fact that even a fully developed fetus is not </a:t>
            </a:r>
            <a:r>
              <a:rPr lang="en-US" dirty="0" err="1"/>
              <a:t>personlike</a:t>
            </a:r>
            <a:r>
              <a:rPr lang="en-US" dirty="0"/>
              <a:t> enough to have any significant right to life on the basis of its </a:t>
            </a:r>
            <a:r>
              <a:rPr lang="en-US" dirty="0" err="1"/>
              <a:t>personlikeness</a:t>
            </a:r>
            <a:r>
              <a:rPr lang="en-US" dirty="0"/>
              <a:t> shows that no legal restrictions upon the stage of pregnancy in which an abortion may be performed can be justified on the grounds that we should protect the rights of the older </a:t>
            </a:r>
            <a:r>
              <a:rPr lang="en-US" dirty="0" smtClean="0"/>
              <a:t>fetus”. </a:t>
            </a:r>
            <a:endParaRPr lang="en-US" dirty="0"/>
          </a:p>
        </p:txBody>
      </p:sp>
    </p:spTree>
    <p:extLst>
      <p:ext uri="{BB962C8B-B14F-4D97-AF65-F5344CB8AC3E}">
        <p14:creationId xmlns:p14="http://schemas.microsoft.com/office/powerpoint/2010/main" val="3689902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personhood and the right to life</a:t>
            </a:r>
            <a:endParaRPr lang="en-US" dirty="0"/>
          </a:p>
        </p:txBody>
      </p:sp>
      <p:sp>
        <p:nvSpPr>
          <p:cNvPr id="3" name="Content Placeholder 2"/>
          <p:cNvSpPr>
            <a:spLocks noGrp="1"/>
          </p:cNvSpPr>
          <p:nvPr>
            <p:ph sz="quarter" idx="13"/>
          </p:nvPr>
        </p:nvSpPr>
        <p:spPr/>
        <p:txBody>
          <a:bodyPr>
            <a:normAutofit/>
          </a:bodyPr>
          <a:lstStyle/>
          <a:p>
            <a:r>
              <a:rPr lang="en-US" dirty="0" smtClean="0"/>
              <a:t>A fetus does not resemble a person in a way that we can attribute them the same rights … BUT, “what about its potential, the fact that if nurtured and allowed to develop naturally it will very probably become a person?”</a:t>
            </a:r>
          </a:p>
          <a:p>
            <a:endParaRPr lang="en-US" dirty="0"/>
          </a:p>
          <a:p>
            <a:r>
              <a:rPr lang="en-US" dirty="0" smtClean="0"/>
              <a:t>“But </a:t>
            </a:r>
            <a:r>
              <a:rPr lang="en-US" dirty="0"/>
              <a:t>even if a potential person </a:t>
            </a:r>
            <a:r>
              <a:rPr lang="en-US" dirty="0" smtClean="0"/>
              <a:t>does </a:t>
            </a:r>
            <a:r>
              <a:rPr lang="en-US" dirty="0"/>
              <a:t>have some prima facie right to life, such a right </a:t>
            </a:r>
            <a:r>
              <a:rPr lang="en-US" dirty="0" smtClean="0"/>
              <a:t>could </a:t>
            </a:r>
            <a:r>
              <a:rPr lang="en-US" dirty="0"/>
              <a:t>not possibly outweigh the right of a woman to </a:t>
            </a:r>
            <a:r>
              <a:rPr lang="en-US" dirty="0" smtClean="0"/>
              <a:t>obtain </a:t>
            </a:r>
            <a:r>
              <a:rPr lang="en-US" dirty="0"/>
              <a:t>an abortion, since the rights of any actual </a:t>
            </a:r>
            <a:r>
              <a:rPr lang="en-US" dirty="0" smtClean="0"/>
              <a:t>person invariably </a:t>
            </a:r>
            <a:r>
              <a:rPr lang="en-US" dirty="0"/>
              <a:t>outweigh those of any potential person, </a:t>
            </a:r>
            <a:r>
              <a:rPr lang="en-US" dirty="0" smtClean="0"/>
              <a:t>whenever </a:t>
            </a:r>
            <a:r>
              <a:rPr lang="en-US" dirty="0"/>
              <a:t>the two conflict</a:t>
            </a:r>
            <a:r>
              <a:rPr lang="en-US" dirty="0" smtClean="0"/>
              <a:t>.”</a:t>
            </a:r>
          </a:p>
          <a:p>
            <a:endParaRPr lang="en-US" dirty="0"/>
          </a:p>
        </p:txBody>
      </p:sp>
    </p:spTree>
    <p:extLst>
      <p:ext uri="{BB962C8B-B14F-4D97-AF65-F5344CB8AC3E}">
        <p14:creationId xmlns:p14="http://schemas.microsoft.com/office/powerpoint/2010/main" val="2758937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traveler example</a:t>
            </a:r>
            <a:endParaRPr lang="en-US" dirty="0"/>
          </a:p>
        </p:txBody>
      </p:sp>
      <p:sp>
        <p:nvSpPr>
          <p:cNvPr id="3" name="Content Placeholder 2"/>
          <p:cNvSpPr>
            <a:spLocks noGrp="1"/>
          </p:cNvSpPr>
          <p:nvPr>
            <p:ph sz="quarter" idx="13"/>
          </p:nvPr>
        </p:nvSpPr>
        <p:spPr/>
        <p:txBody>
          <a:bodyPr>
            <a:normAutofit/>
          </a:bodyPr>
          <a:lstStyle/>
          <a:p>
            <a:r>
              <a:rPr lang="en-US" sz="1800" dirty="0"/>
              <a:t>“Imagine that the whole </a:t>
            </a:r>
            <a:r>
              <a:rPr lang="en-US" sz="1800" dirty="0" smtClean="0"/>
              <a:t>project </a:t>
            </a:r>
            <a:r>
              <a:rPr lang="en-US" sz="1800" dirty="0"/>
              <a:t>will take only seconds, and that its chances </a:t>
            </a:r>
            <a:r>
              <a:rPr lang="en-US" sz="1600" dirty="0"/>
              <a:t>of</a:t>
            </a:r>
            <a:r>
              <a:rPr lang="en-US" sz="1800" dirty="0"/>
              <a:t> </a:t>
            </a:r>
            <a:r>
              <a:rPr lang="en-US" sz="1800" dirty="0" smtClean="0"/>
              <a:t>success </a:t>
            </a:r>
            <a:r>
              <a:rPr lang="en-US" sz="1800" dirty="0"/>
              <a:t>are extremely high, and that our explorer knows </a:t>
            </a:r>
            <a:r>
              <a:rPr lang="en-US" sz="1800" dirty="0" smtClean="0"/>
              <a:t>all </a:t>
            </a:r>
            <a:r>
              <a:rPr lang="en-US" sz="1800" dirty="0"/>
              <a:t>of this, and also knows that these people will be treated </a:t>
            </a:r>
            <a:r>
              <a:rPr lang="en-US" sz="1800" dirty="0" smtClean="0"/>
              <a:t>fairly</a:t>
            </a:r>
            <a:r>
              <a:rPr lang="en-US" sz="1800" dirty="0"/>
              <a:t>. I maintain that in such a situation he would have </a:t>
            </a:r>
            <a:r>
              <a:rPr lang="en-US" sz="1800" dirty="0" smtClean="0"/>
              <a:t>every </a:t>
            </a:r>
            <a:r>
              <a:rPr lang="en-US" sz="1800" dirty="0"/>
              <a:t>right to escape if he could, and thus to deprive all of </a:t>
            </a:r>
            <a:r>
              <a:rPr lang="en-US" sz="1800" dirty="0" smtClean="0"/>
              <a:t>these </a:t>
            </a:r>
            <a:r>
              <a:rPr lang="en-US" sz="1800" dirty="0"/>
              <a:t>potential people of their potential lives; for his right </a:t>
            </a:r>
            <a:r>
              <a:rPr lang="en-US" sz="1800" dirty="0" smtClean="0"/>
              <a:t>to </a:t>
            </a:r>
            <a:r>
              <a:rPr lang="en-US" sz="1800" dirty="0"/>
              <a:t>life outweighs all of theirs together, in spite of the fact </a:t>
            </a:r>
            <a:r>
              <a:rPr lang="en-US" sz="1800" dirty="0" smtClean="0"/>
              <a:t>that </a:t>
            </a:r>
            <a:r>
              <a:rPr lang="en-US" sz="1800" dirty="0"/>
              <a:t>they are all genetically human, all innocent, and all </a:t>
            </a:r>
            <a:r>
              <a:rPr lang="en-US" sz="1800" dirty="0" smtClean="0"/>
              <a:t>have </a:t>
            </a:r>
            <a:r>
              <a:rPr lang="en-US" sz="1800" dirty="0"/>
              <a:t>a very high probability of becoming people very </a:t>
            </a:r>
            <a:r>
              <a:rPr lang="en-US" sz="1800" dirty="0" smtClean="0"/>
              <a:t>soon</a:t>
            </a:r>
            <a:r>
              <a:rPr lang="en-US" sz="1800" dirty="0"/>
              <a:t>, if only he refrains from acting… Nor </a:t>
            </a:r>
            <a:r>
              <a:rPr lang="en-US" sz="1800" dirty="0" smtClean="0"/>
              <a:t>would </a:t>
            </a:r>
            <a:r>
              <a:rPr lang="en-US" sz="1800" dirty="0"/>
              <a:t>he be obligated to stay if he had gotten captured </a:t>
            </a:r>
            <a:r>
              <a:rPr lang="en-US" sz="1800" dirty="0" smtClean="0"/>
              <a:t>(</a:t>
            </a:r>
            <a:r>
              <a:rPr lang="en-US" sz="1800" dirty="0"/>
              <a:t>thus bringing all these people-potentials into existence) </a:t>
            </a:r>
            <a:r>
              <a:rPr lang="en-US" sz="1800" dirty="0" smtClean="0"/>
              <a:t>because </a:t>
            </a:r>
            <a:r>
              <a:rPr lang="en-US" sz="1800" dirty="0"/>
              <a:t>of his own carelessness, or even if he had done so </a:t>
            </a:r>
            <a:r>
              <a:rPr lang="en-US" sz="1800" dirty="0" smtClean="0"/>
              <a:t>deliberately </a:t>
            </a:r>
            <a:r>
              <a:rPr lang="en-US" sz="1800" dirty="0"/>
              <a:t>knowing the consequences. Regardless of </a:t>
            </a:r>
            <a:r>
              <a:rPr lang="en-US" sz="1800" dirty="0" smtClean="0"/>
              <a:t>how </a:t>
            </a:r>
            <a:r>
              <a:rPr lang="en-US" sz="1800" dirty="0"/>
              <a:t>he got captured, he is not morally obligated to </a:t>
            </a:r>
            <a:r>
              <a:rPr lang="en-US" sz="1800" dirty="0" smtClean="0"/>
              <a:t>remain </a:t>
            </a:r>
            <a:r>
              <a:rPr lang="en-US" sz="1800" dirty="0"/>
              <a:t>in captivity for any period of time for the sake of </a:t>
            </a:r>
            <a:r>
              <a:rPr lang="en-US" sz="1800" dirty="0" smtClean="0"/>
              <a:t>permitting </a:t>
            </a:r>
            <a:r>
              <a:rPr lang="en-US" sz="1800" dirty="0"/>
              <a:t>any number of potential people to come into </a:t>
            </a:r>
            <a:r>
              <a:rPr lang="en-US" sz="1800" dirty="0" smtClean="0"/>
              <a:t>actuality”.</a:t>
            </a:r>
            <a:endParaRPr lang="en-US" sz="1800" dirty="0"/>
          </a:p>
          <a:p>
            <a:endParaRPr lang="en-US" dirty="0"/>
          </a:p>
        </p:txBody>
      </p:sp>
      <p:pic>
        <p:nvPicPr>
          <p:cNvPr id="4" name="Picture 3"/>
          <p:cNvPicPr>
            <a:picLocks noChangeAspect="1"/>
          </p:cNvPicPr>
          <p:nvPr/>
        </p:nvPicPr>
        <p:blipFill>
          <a:blip r:embed="rId2"/>
          <a:stretch>
            <a:fillRect/>
          </a:stretch>
        </p:blipFill>
        <p:spPr>
          <a:xfrm>
            <a:off x="5346879" y="4833590"/>
            <a:ext cx="2717533" cy="1807159"/>
          </a:xfrm>
          <a:prstGeom prst="rect">
            <a:avLst/>
          </a:prstGeom>
          <a:ln>
            <a:noFill/>
          </a:ln>
          <a:effectLst>
            <a:softEdge rad="112500"/>
          </a:effectLst>
        </p:spPr>
      </p:pic>
    </p:spTree>
    <p:extLst>
      <p:ext uri="{BB962C8B-B14F-4D97-AF65-F5344CB8AC3E}">
        <p14:creationId xmlns:p14="http://schemas.microsoft.com/office/powerpoint/2010/main" val="2842080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Postscript on Infanticide </a:t>
            </a:r>
            <a:endParaRPr lang="en-US" dirty="0"/>
          </a:p>
        </p:txBody>
      </p:sp>
      <p:sp>
        <p:nvSpPr>
          <p:cNvPr id="3" name="Content Placeholder 2"/>
          <p:cNvSpPr>
            <a:spLocks noGrp="1"/>
          </p:cNvSpPr>
          <p:nvPr>
            <p:ph sz="quarter" idx="13"/>
          </p:nvPr>
        </p:nvSpPr>
        <p:spPr/>
        <p:txBody>
          <a:bodyPr>
            <a:normAutofit/>
          </a:bodyPr>
          <a:lstStyle/>
          <a:p>
            <a:r>
              <a:rPr lang="en-US" dirty="0" smtClean="0"/>
              <a:t>“It </a:t>
            </a:r>
            <a:r>
              <a:rPr lang="en-US" dirty="0"/>
              <a:t>may appear to justify not </a:t>
            </a:r>
            <a:r>
              <a:rPr lang="en-US" dirty="0" smtClean="0"/>
              <a:t>only </a:t>
            </a:r>
            <a:r>
              <a:rPr lang="en-US" dirty="0"/>
              <a:t>abortion but infanticide as well. A newborn infant is </a:t>
            </a:r>
            <a:r>
              <a:rPr lang="en-US" dirty="0" smtClean="0"/>
              <a:t>not </a:t>
            </a:r>
            <a:r>
              <a:rPr lang="en-US" dirty="0"/>
              <a:t>a great deal more </a:t>
            </a:r>
            <a:r>
              <a:rPr lang="en-US" dirty="0" err="1"/>
              <a:t>personlike</a:t>
            </a:r>
            <a:r>
              <a:rPr lang="en-US" dirty="0"/>
              <a:t> than a </a:t>
            </a:r>
            <a:r>
              <a:rPr lang="en-US" dirty="0" smtClean="0"/>
              <a:t>nine month </a:t>
            </a:r>
            <a:r>
              <a:rPr lang="en-US" dirty="0"/>
              <a:t>fetus, </a:t>
            </a:r>
            <a:r>
              <a:rPr lang="en-US" dirty="0" smtClean="0"/>
              <a:t>and </a:t>
            </a:r>
            <a:r>
              <a:rPr lang="en-US" dirty="0"/>
              <a:t>thus it might seem that if late-term abortion is </a:t>
            </a:r>
            <a:r>
              <a:rPr lang="en-US" dirty="0" smtClean="0"/>
              <a:t>sometimes </a:t>
            </a:r>
            <a:r>
              <a:rPr lang="en-US" dirty="0"/>
              <a:t>justified, then infanticide must also be </a:t>
            </a:r>
            <a:r>
              <a:rPr lang="en-US" dirty="0" smtClean="0"/>
              <a:t>sometimes </a:t>
            </a:r>
            <a:r>
              <a:rPr lang="en-US" dirty="0"/>
              <a:t>justified. Yet most people consider that </a:t>
            </a:r>
            <a:r>
              <a:rPr lang="en-US" dirty="0" smtClean="0"/>
              <a:t>infanticide </a:t>
            </a:r>
            <a:r>
              <a:rPr lang="en-US" dirty="0"/>
              <a:t>is a form of murder, and thus never </a:t>
            </a:r>
            <a:r>
              <a:rPr lang="en-US" dirty="0" smtClean="0"/>
              <a:t>justified”. </a:t>
            </a:r>
          </a:p>
          <a:p>
            <a:endParaRPr lang="en-US" dirty="0" smtClean="0"/>
          </a:p>
          <a:p>
            <a:r>
              <a:rPr lang="en-US" dirty="0" smtClean="0"/>
              <a:t>“The deliberate </a:t>
            </a:r>
            <a:r>
              <a:rPr lang="en-US" dirty="0"/>
              <a:t>killing of viable newborns is virtually never </a:t>
            </a:r>
            <a:r>
              <a:rPr lang="en-US" dirty="0" smtClean="0"/>
              <a:t>justified</a:t>
            </a:r>
            <a:r>
              <a:rPr lang="en-US" dirty="0"/>
              <a:t>. This is in part because neonates are so very </a:t>
            </a:r>
            <a:r>
              <a:rPr lang="en-US" dirty="0" smtClean="0"/>
              <a:t>close </a:t>
            </a:r>
            <a:r>
              <a:rPr lang="en-US" dirty="0"/>
              <a:t>to being persons that to kill them requires a very strong moral justification as does the killing of dolphins, </a:t>
            </a:r>
            <a:r>
              <a:rPr lang="en-US" dirty="0" smtClean="0"/>
              <a:t>whales</a:t>
            </a:r>
            <a:r>
              <a:rPr lang="en-US" dirty="0"/>
              <a:t>, chimpanzees, and other highly </a:t>
            </a:r>
            <a:r>
              <a:rPr lang="en-US" dirty="0" err="1"/>
              <a:t>personlike</a:t>
            </a:r>
            <a:r>
              <a:rPr lang="en-US" dirty="0"/>
              <a:t> </a:t>
            </a:r>
            <a:r>
              <a:rPr lang="en-US" dirty="0" smtClean="0"/>
              <a:t>creatures</a:t>
            </a:r>
            <a:r>
              <a:rPr lang="en-US" dirty="0"/>
              <a:t>. It is certainly wrong to kill such beings just for </a:t>
            </a:r>
            <a:r>
              <a:rPr lang="en-US" dirty="0" smtClean="0"/>
              <a:t>the </a:t>
            </a:r>
            <a:r>
              <a:rPr lang="en-US" dirty="0"/>
              <a:t>sake of convenience, or financial profit, or “sport.</a:t>
            </a:r>
            <a:r>
              <a:rPr lang="en-US" dirty="0" smtClean="0"/>
              <a:t>””</a:t>
            </a:r>
            <a:endParaRPr lang="en-US" dirty="0"/>
          </a:p>
          <a:p>
            <a:endParaRPr lang="en-US" dirty="0"/>
          </a:p>
        </p:txBody>
      </p:sp>
    </p:spTree>
    <p:extLst>
      <p:ext uri="{BB962C8B-B14F-4D97-AF65-F5344CB8AC3E}">
        <p14:creationId xmlns:p14="http://schemas.microsoft.com/office/powerpoint/2010/main" val="3387159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difference between an infant and a fetus</a:t>
            </a:r>
            <a:endParaRPr lang="en-US" dirty="0"/>
          </a:p>
        </p:txBody>
      </p:sp>
      <p:sp>
        <p:nvSpPr>
          <p:cNvPr id="3" name="Content Placeholder 2"/>
          <p:cNvSpPr>
            <a:spLocks noGrp="1"/>
          </p:cNvSpPr>
          <p:nvPr>
            <p:ph sz="quarter" idx="13"/>
          </p:nvPr>
        </p:nvSpPr>
        <p:spPr/>
        <p:txBody>
          <a:bodyPr>
            <a:normAutofit/>
          </a:bodyPr>
          <a:lstStyle/>
          <a:p>
            <a:r>
              <a:rPr lang="en-US" dirty="0" smtClean="0"/>
              <a:t>“As </a:t>
            </a:r>
            <a:r>
              <a:rPr lang="en-US" dirty="0"/>
              <a:t>a potential source of pleasure </a:t>
            </a:r>
            <a:r>
              <a:rPr lang="en-US" dirty="0" smtClean="0"/>
              <a:t>to </a:t>
            </a:r>
            <a:r>
              <a:rPr lang="en-US" dirty="0"/>
              <a:t>some family, a viable fetus is just as valuable as a </a:t>
            </a:r>
            <a:r>
              <a:rPr lang="en-US" dirty="0" smtClean="0"/>
              <a:t>viable </a:t>
            </a:r>
            <a:r>
              <a:rPr lang="en-US" dirty="0"/>
              <a:t>infant. But there is an obvious and crucial </a:t>
            </a:r>
            <a:r>
              <a:rPr lang="en-US" dirty="0" smtClean="0"/>
              <a:t>difference </a:t>
            </a:r>
            <a:r>
              <a:rPr lang="en-US" dirty="0"/>
              <a:t>between the two cases: once the infant is born, </a:t>
            </a:r>
            <a:r>
              <a:rPr lang="en-US" dirty="0" smtClean="0"/>
              <a:t>its </a:t>
            </a:r>
            <a:r>
              <a:rPr lang="en-US" dirty="0"/>
              <a:t>continued life cannot (except, perhaps, in very </a:t>
            </a:r>
            <a:r>
              <a:rPr lang="en-US" dirty="0" smtClean="0"/>
              <a:t>exceptional </a:t>
            </a:r>
            <a:r>
              <a:rPr lang="en-US" dirty="0"/>
              <a:t>cases) pose any serious threat to the woman’s </a:t>
            </a:r>
            <a:r>
              <a:rPr lang="en-US" dirty="0" smtClean="0"/>
              <a:t>life </a:t>
            </a:r>
            <a:r>
              <a:rPr lang="en-US" dirty="0"/>
              <a:t>or health, since she is free to put it up for adoption, or, </a:t>
            </a:r>
            <a:r>
              <a:rPr lang="en-US" dirty="0" smtClean="0"/>
              <a:t>where </a:t>
            </a:r>
            <a:r>
              <a:rPr lang="en-US" dirty="0"/>
              <a:t>this is impossible, to place it in a state-supported </a:t>
            </a:r>
            <a:r>
              <a:rPr lang="en-US" dirty="0" smtClean="0"/>
              <a:t>institution.” </a:t>
            </a:r>
            <a:endParaRPr lang="en-US" dirty="0"/>
          </a:p>
        </p:txBody>
      </p:sp>
      <p:pic>
        <p:nvPicPr>
          <p:cNvPr id="4" name="Picture 3"/>
          <p:cNvPicPr>
            <a:picLocks noChangeAspect="1"/>
          </p:cNvPicPr>
          <p:nvPr/>
        </p:nvPicPr>
        <p:blipFill>
          <a:blip r:embed="rId2"/>
          <a:stretch>
            <a:fillRect/>
          </a:stretch>
        </p:blipFill>
        <p:spPr>
          <a:xfrm>
            <a:off x="2563751" y="4311577"/>
            <a:ext cx="3709607" cy="2085249"/>
          </a:xfrm>
          <a:prstGeom prst="rect">
            <a:avLst/>
          </a:prstGeom>
          <a:ln>
            <a:noFill/>
          </a:ln>
          <a:effectLst>
            <a:softEdge rad="112500"/>
          </a:effectLst>
        </p:spPr>
      </p:pic>
    </p:spTree>
    <p:extLst>
      <p:ext uri="{BB962C8B-B14F-4D97-AF65-F5344CB8AC3E}">
        <p14:creationId xmlns:p14="http://schemas.microsoft.com/office/powerpoint/2010/main" val="1305757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infanticide might be acceptable</a:t>
            </a:r>
            <a:endParaRPr lang="en-US" dirty="0"/>
          </a:p>
        </p:txBody>
      </p:sp>
      <p:sp>
        <p:nvSpPr>
          <p:cNvPr id="3" name="Content Placeholder 2"/>
          <p:cNvSpPr>
            <a:spLocks noGrp="1"/>
          </p:cNvSpPr>
          <p:nvPr>
            <p:ph sz="quarter" idx="13"/>
          </p:nvPr>
        </p:nvSpPr>
        <p:spPr/>
        <p:txBody>
          <a:bodyPr>
            <a:normAutofit/>
          </a:bodyPr>
          <a:lstStyle/>
          <a:p>
            <a:r>
              <a:rPr lang="en-US" dirty="0" smtClean="0"/>
              <a:t>“When </a:t>
            </a:r>
            <a:r>
              <a:rPr lang="en-US" dirty="0"/>
              <a:t>an infant is born </a:t>
            </a:r>
            <a:r>
              <a:rPr lang="en-US" dirty="0" smtClean="0"/>
              <a:t>into </a:t>
            </a:r>
            <a:r>
              <a:rPr lang="en-US" dirty="0"/>
              <a:t>a society which-unlike ours-is so impoverished that it </a:t>
            </a:r>
            <a:r>
              <a:rPr lang="en-US" dirty="0" smtClean="0"/>
              <a:t>simply </a:t>
            </a:r>
            <a:r>
              <a:rPr lang="en-US" dirty="0"/>
              <a:t>cannot care for it adequately without endangering </a:t>
            </a:r>
            <a:r>
              <a:rPr lang="en-US" dirty="0" smtClean="0"/>
              <a:t>the </a:t>
            </a:r>
            <a:r>
              <a:rPr lang="en-US" dirty="0"/>
              <a:t>survival of existing persons, killing it or allowing it to </a:t>
            </a:r>
            <a:r>
              <a:rPr lang="en-US" dirty="0" smtClean="0"/>
              <a:t>die </a:t>
            </a:r>
            <a:r>
              <a:rPr lang="en-US" dirty="0"/>
              <a:t>is not necessarily wrong-provided that there is no </a:t>
            </a:r>
            <a:r>
              <a:rPr lang="en-US" dirty="0" smtClean="0"/>
              <a:t>other </a:t>
            </a:r>
            <a:r>
              <a:rPr lang="en-US" dirty="0"/>
              <a:t>society which is willing and able to provide such </a:t>
            </a:r>
            <a:r>
              <a:rPr lang="en-US" dirty="0" smtClean="0"/>
              <a:t>care”.</a:t>
            </a:r>
          </a:p>
          <a:p>
            <a:endParaRPr lang="en-US" dirty="0"/>
          </a:p>
          <a:p>
            <a:r>
              <a:rPr lang="en-US" dirty="0" smtClean="0"/>
              <a:t>“When </a:t>
            </a:r>
            <a:r>
              <a:rPr lang="en-US" dirty="0"/>
              <a:t>an </a:t>
            </a:r>
            <a:r>
              <a:rPr lang="en-US" dirty="0" smtClean="0"/>
              <a:t>infant </a:t>
            </a:r>
            <a:r>
              <a:rPr lang="en-US" dirty="0"/>
              <a:t>is born with such severe physical anomalies that its </a:t>
            </a:r>
            <a:r>
              <a:rPr lang="en-US" dirty="0" smtClean="0"/>
              <a:t>life </a:t>
            </a:r>
            <a:r>
              <a:rPr lang="en-US" dirty="0"/>
              <a:t>would predictably be a very short and/or very </a:t>
            </a:r>
            <a:r>
              <a:rPr lang="en-US" dirty="0" smtClean="0"/>
              <a:t>miserable </a:t>
            </a:r>
            <a:r>
              <a:rPr lang="en-US" dirty="0"/>
              <a:t>one, even with the most heroic of </a:t>
            </a:r>
            <a:r>
              <a:rPr lang="en-US" dirty="0" smtClean="0"/>
              <a:t>medical treatment</a:t>
            </a:r>
            <a:r>
              <a:rPr lang="en-US" dirty="0"/>
              <a:t>, and where its parents do not choose to bear the </a:t>
            </a:r>
            <a:r>
              <a:rPr lang="en-US" dirty="0" smtClean="0"/>
              <a:t>often </a:t>
            </a:r>
            <a:r>
              <a:rPr lang="en-US" dirty="0"/>
              <a:t>crushing emotional, financial and other burdens </a:t>
            </a:r>
            <a:r>
              <a:rPr lang="en-US" dirty="0" smtClean="0"/>
              <a:t>attendant </a:t>
            </a:r>
            <a:r>
              <a:rPr lang="en-US" dirty="0"/>
              <a:t>upon the artificial prolongation of such a tragic </a:t>
            </a:r>
            <a:r>
              <a:rPr lang="en-US" dirty="0" smtClean="0"/>
              <a:t>life</a:t>
            </a:r>
            <a:r>
              <a:rPr lang="en-US" dirty="0"/>
              <a:t>, it is not morally wrong to cease or withhold </a:t>
            </a:r>
            <a:r>
              <a:rPr lang="en-US" dirty="0" smtClean="0"/>
              <a:t>treatment</a:t>
            </a:r>
            <a:r>
              <a:rPr lang="en-US" dirty="0"/>
              <a:t>, thus allowing the infant a painless </a:t>
            </a:r>
            <a:r>
              <a:rPr lang="en-US" dirty="0" smtClean="0"/>
              <a:t>death”.</a:t>
            </a:r>
            <a:endParaRPr lang="en-US" dirty="0"/>
          </a:p>
        </p:txBody>
      </p:sp>
    </p:spTree>
    <p:extLst>
      <p:ext uri="{BB962C8B-B14F-4D97-AF65-F5344CB8AC3E}">
        <p14:creationId xmlns:p14="http://schemas.microsoft.com/office/powerpoint/2010/main" val="2384565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quarter" idx="13"/>
          </p:nvPr>
        </p:nvSpPr>
        <p:spPr>
          <a:xfrm>
            <a:off x="274320" y="1487326"/>
            <a:ext cx="8595360" cy="4748881"/>
          </a:xfrm>
        </p:spPr>
        <p:txBody>
          <a:bodyPr/>
          <a:lstStyle/>
          <a:p>
            <a:r>
              <a:rPr lang="en-US" dirty="0" smtClean="0"/>
              <a:t>“Abortion </a:t>
            </a:r>
            <a:r>
              <a:rPr lang="en-US" dirty="0"/>
              <a:t>is not an isolated </a:t>
            </a:r>
            <a:r>
              <a:rPr lang="en-US" dirty="0" smtClean="0"/>
              <a:t>moral </a:t>
            </a:r>
            <a:r>
              <a:rPr lang="en-US" dirty="0"/>
              <a:t>issue; to fully understand the moral status of </a:t>
            </a:r>
            <a:r>
              <a:rPr lang="en-US" dirty="0" smtClean="0"/>
              <a:t>abortion </a:t>
            </a:r>
            <a:r>
              <a:rPr lang="en-US" dirty="0"/>
              <a:t>we may have to reconsider other moral issues as </a:t>
            </a:r>
            <a:r>
              <a:rPr lang="en-US" dirty="0" smtClean="0"/>
              <a:t>well</a:t>
            </a:r>
            <a:r>
              <a:rPr lang="en-US" dirty="0"/>
              <a:t>, issues not just about infanticide and euthanasia, but </a:t>
            </a:r>
            <a:r>
              <a:rPr lang="en-US" dirty="0" smtClean="0"/>
              <a:t>also </a:t>
            </a:r>
            <a:r>
              <a:rPr lang="en-US" dirty="0"/>
              <a:t>about the moral rights of women and of nonhuman </a:t>
            </a:r>
            <a:r>
              <a:rPr lang="en-US" dirty="0" smtClean="0"/>
              <a:t>animals”.</a:t>
            </a:r>
            <a:endParaRPr lang="en-US" dirty="0"/>
          </a:p>
        </p:txBody>
      </p:sp>
      <p:pic>
        <p:nvPicPr>
          <p:cNvPr id="5" name="Picture 4"/>
          <p:cNvPicPr>
            <a:picLocks noChangeAspect="1"/>
          </p:cNvPicPr>
          <p:nvPr/>
        </p:nvPicPr>
        <p:blipFill>
          <a:blip r:embed="rId2"/>
          <a:stretch>
            <a:fillRect/>
          </a:stretch>
        </p:blipFill>
        <p:spPr>
          <a:xfrm>
            <a:off x="2540000" y="3188208"/>
            <a:ext cx="4064000" cy="3048000"/>
          </a:xfrm>
          <a:prstGeom prst="rect">
            <a:avLst/>
          </a:prstGeom>
          <a:ln>
            <a:noFill/>
          </a:ln>
          <a:effectLst>
            <a:softEdge rad="112500"/>
          </a:effectLst>
        </p:spPr>
      </p:pic>
    </p:spTree>
    <p:extLst>
      <p:ext uri="{BB962C8B-B14F-4D97-AF65-F5344CB8AC3E}">
        <p14:creationId xmlns:p14="http://schemas.microsoft.com/office/powerpoint/2010/main" val="581267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common arguments of pro-abortionists </a:t>
            </a:r>
            <a:endParaRPr lang="en-US" dirty="0"/>
          </a:p>
        </p:txBody>
      </p:sp>
      <p:sp>
        <p:nvSpPr>
          <p:cNvPr id="3" name="Content Placeholder 2"/>
          <p:cNvSpPr>
            <a:spLocks noGrp="1"/>
          </p:cNvSpPr>
          <p:nvPr>
            <p:ph sz="quarter" idx="13"/>
          </p:nvPr>
        </p:nvSpPr>
        <p:spPr/>
        <p:txBody>
          <a:bodyPr/>
          <a:lstStyle/>
          <a:p>
            <a:r>
              <a:rPr lang="en-US" dirty="0" smtClean="0"/>
              <a:t>1) Point to the terrible side effects of restrictive laws (i.e. terrible side effects due to illegal abortions)</a:t>
            </a:r>
          </a:p>
          <a:p>
            <a:r>
              <a:rPr lang="en-US" dirty="0" smtClean="0"/>
              <a:t>2) Point out that poor women suffer most as result of these laws, stating that “to deny a woman access to abortion is to deprive her of her right to control her own body”. </a:t>
            </a:r>
            <a:endParaRPr lang="en-US" dirty="0"/>
          </a:p>
        </p:txBody>
      </p:sp>
      <p:pic>
        <p:nvPicPr>
          <p:cNvPr id="5" name="Picture 4"/>
          <p:cNvPicPr>
            <a:picLocks noChangeAspect="1"/>
          </p:cNvPicPr>
          <p:nvPr/>
        </p:nvPicPr>
        <p:blipFill>
          <a:blip r:embed="rId2"/>
          <a:stretch>
            <a:fillRect/>
          </a:stretch>
        </p:blipFill>
        <p:spPr>
          <a:xfrm>
            <a:off x="2489200" y="3422650"/>
            <a:ext cx="4152900" cy="3111500"/>
          </a:xfrm>
          <a:prstGeom prst="rect">
            <a:avLst/>
          </a:prstGeom>
          <a:ln>
            <a:noFill/>
          </a:ln>
          <a:effectLst>
            <a:softEdge rad="112500"/>
          </a:effectLst>
        </p:spPr>
      </p:pic>
    </p:spTree>
    <p:extLst>
      <p:ext uri="{BB962C8B-B14F-4D97-AF65-F5344CB8AC3E}">
        <p14:creationId xmlns:p14="http://schemas.microsoft.com/office/powerpoint/2010/main" val="612665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Arguments against the pro-abortionist</a:t>
            </a:r>
            <a:endParaRPr lang="en-US" dirty="0"/>
          </a:p>
        </p:txBody>
      </p:sp>
      <p:sp>
        <p:nvSpPr>
          <p:cNvPr id="3" name="Content Placeholder 2"/>
          <p:cNvSpPr>
            <a:spLocks noGrp="1"/>
          </p:cNvSpPr>
          <p:nvPr>
            <p:ph sz="quarter" idx="13"/>
          </p:nvPr>
        </p:nvSpPr>
        <p:spPr/>
        <p:txBody>
          <a:bodyPr/>
          <a:lstStyle/>
          <a:p>
            <a:r>
              <a:rPr lang="en-US" dirty="0" smtClean="0"/>
              <a:t>1) “Murder is wrong regardless of the consequences prohibiting it”</a:t>
            </a:r>
          </a:p>
          <a:p>
            <a:r>
              <a:rPr lang="en-US" dirty="0" smtClean="0"/>
              <a:t>2) Mere ownership does not give me the right to kill innocent people whom I find on my property, and indeed I am apt to be held responsible if such people injure themselves while on my property”. </a:t>
            </a:r>
            <a:endParaRPr lang="en-US" dirty="0"/>
          </a:p>
        </p:txBody>
      </p:sp>
      <p:pic>
        <p:nvPicPr>
          <p:cNvPr id="5" name="Picture 4"/>
          <p:cNvPicPr>
            <a:picLocks noChangeAspect="1"/>
          </p:cNvPicPr>
          <p:nvPr/>
        </p:nvPicPr>
        <p:blipFill>
          <a:blip r:embed="rId2"/>
          <a:stretch>
            <a:fillRect/>
          </a:stretch>
        </p:blipFill>
        <p:spPr>
          <a:xfrm>
            <a:off x="2106825" y="3260791"/>
            <a:ext cx="4538262" cy="2975417"/>
          </a:xfrm>
          <a:prstGeom prst="rect">
            <a:avLst/>
          </a:prstGeom>
          <a:ln>
            <a:noFill/>
          </a:ln>
          <a:effectLst>
            <a:softEdge rad="112500"/>
          </a:effectLst>
        </p:spPr>
      </p:pic>
    </p:spTree>
    <p:extLst>
      <p:ext uri="{BB962C8B-B14F-4D97-AF65-F5344CB8AC3E}">
        <p14:creationId xmlns:p14="http://schemas.microsoft.com/office/powerpoint/2010/main" val="3376351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determine the humanity of a being?</a:t>
            </a:r>
            <a:endParaRPr lang="en-US" dirty="0"/>
          </a:p>
        </p:txBody>
      </p:sp>
      <p:sp>
        <p:nvSpPr>
          <p:cNvPr id="3" name="Content Placeholder 2"/>
          <p:cNvSpPr>
            <a:spLocks noGrp="1"/>
          </p:cNvSpPr>
          <p:nvPr>
            <p:ph sz="quarter" idx="13"/>
          </p:nvPr>
        </p:nvSpPr>
        <p:spPr>
          <a:xfrm>
            <a:off x="274320" y="1830998"/>
            <a:ext cx="8595360" cy="4405209"/>
          </a:xfrm>
        </p:spPr>
        <p:txBody>
          <a:bodyPr/>
          <a:lstStyle/>
          <a:p>
            <a:r>
              <a:rPr lang="en-US" dirty="0" smtClean="0"/>
              <a:t>The Catholic Church says:</a:t>
            </a:r>
          </a:p>
          <a:p>
            <a:pPr lvl="1"/>
            <a:r>
              <a:rPr lang="en-US" dirty="0" smtClean="0"/>
              <a:t>“… it is wrong to kill humans, however poor, weak, defenseless, and lacking in opportunity to develop their potential they may be. It is therefore morally wrong to kill infants. Similarly, it is morally wrong to kill embryos”. </a:t>
            </a:r>
          </a:p>
          <a:p>
            <a:pPr lvl="1"/>
            <a:r>
              <a:rPr lang="en-US" dirty="0" smtClean="0"/>
              <a:t>Theologians’ criterion of humanity:</a:t>
            </a:r>
          </a:p>
          <a:p>
            <a:pPr lvl="2"/>
            <a:r>
              <a:rPr lang="en-US" dirty="0" smtClean="0"/>
              <a:t>“That whoever is conceived of human beings is human.” </a:t>
            </a:r>
          </a:p>
          <a:p>
            <a:pPr lvl="1"/>
            <a:endParaRPr lang="en-US" dirty="0"/>
          </a:p>
          <a:p>
            <a:pPr lvl="1"/>
            <a:r>
              <a:rPr lang="en-US" dirty="0" smtClean="0"/>
              <a:t>Assuming that “if a fetus is human then abortion is wrong for exactly the same reason that murder is wrong”.  </a:t>
            </a:r>
            <a:endParaRPr lang="en-US" dirty="0"/>
          </a:p>
        </p:txBody>
      </p:sp>
    </p:spTree>
    <p:extLst>
      <p:ext uri="{BB962C8B-B14F-4D97-AF65-F5344CB8AC3E}">
        <p14:creationId xmlns:p14="http://schemas.microsoft.com/office/powerpoint/2010/main" val="2518690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Judith Thompson’s arguments</a:t>
            </a:r>
            <a:endParaRPr lang="en-US" dirty="0"/>
          </a:p>
        </p:txBody>
      </p:sp>
      <p:sp>
        <p:nvSpPr>
          <p:cNvPr id="3" name="Content Placeholder 2"/>
          <p:cNvSpPr>
            <a:spLocks noGrp="1"/>
          </p:cNvSpPr>
          <p:nvPr>
            <p:ph sz="quarter" idx="13"/>
          </p:nvPr>
        </p:nvSpPr>
        <p:spPr>
          <a:xfrm>
            <a:off x="274320" y="2094926"/>
            <a:ext cx="8595360" cy="4141281"/>
          </a:xfrm>
        </p:spPr>
        <p:txBody>
          <a:bodyPr/>
          <a:lstStyle/>
          <a:p>
            <a:r>
              <a:rPr lang="en-US" dirty="0" smtClean="0"/>
              <a:t>“Even if we grant the antiabortionist his claim that a fetus is a human being, with the same right to life as any other human being, we can still demonstrate that, in at least some and perhaps most cases, a woman is still under no moral obligation to complete an unwanted pregnancy”. </a:t>
            </a:r>
          </a:p>
          <a:p>
            <a:pPr marL="0" indent="0">
              <a:buNone/>
            </a:pPr>
            <a:endParaRPr lang="en-US" dirty="0"/>
          </a:p>
        </p:txBody>
      </p:sp>
    </p:spTree>
    <p:extLst>
      <p:ext uri="{BB962C8B-B14F-4D97-AF65-F5344CB8AC3E}">
        <p14:creationId xmlns:p14="http://schemas.microsoft.com/office/powerpoint/2010/main" val="1701173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this paper Warren will:</a:t>
            </a:r>
            <a:endParaRPr lang="en-US" dirty="0"/>
          </a:p>
        </p:txBody>
      </p:sp>
      <p:sp>
        <p:nvSpPr>
          <p:cNvPr id="3" name="Content Placeholder 2"/>
          <p:cNvSpPr>
            <a:spLocks noGrp="1"/>
          </p:cNvSpPr>
          <p:nvPr>
            <p:ph sz="quarter" idx="13"/>
          </p:nvPr>
        </p:nvSpPr>
        <p:spPr>
          <a:xfrm>
            <a:off x="274320" y="2012450"/>
            <a:ext cx="8595360" cy="4223758"/>
          </a:xfrm>
        </p:spPr>
        <p:txBody>
          <a:bodyPr/>
          <a:lstStyle/>
          <a:p>
            <a:r>
              <a:rPr lang="en-US" dirty="0" smtClean="0"/>
              <a:t>1) determine what moral rights, if any, a fetus possesses</a:t>
            </a:r>
          </a:p>
          <a:p>
            <a:r>
              <a:rPr lang="en-US" dirty="0" smtClean="0"/>
              <a:t>2) find a just solution to the conflict between whatever rights the fetus may have, and the rights of the woman who is unwillingly pregnant </a:t>
            </a:r>
            <a:endParaRPr lang="en-US" dirty="0"/>
          </a:p>
        </p:txBody>
      </p:sp>
    </p:spTree>
    <p:extLst>
      <p:ext uri="{BB962C8B-B14F-4D97-AF65-F5344CB8AC3E}">
        <p14:creationId xmlns:p14="http://schemas.microsoft.com/office/powerpoint/2010/main" val="2273040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9670" y="5787844"/>
            <a:ext cx="8591550" cy="1066801"/>
          </a:xfrm>
        </p:spPr>
        <p:txBody>
          <a:bodyPr>
            <a:noAutofit/>
          </a:bodyPr>
          <a:lstStyle/>
          <a:p>
            <a:r>
              <a:rPr lang="en-US" sz="9600" dirty="0" smtClean="0"/>
              <a:t>Part One. </a:t>
            </a:r>
            <a:endParaRPr lang="en-US" sz="9600" dirty="0"/>
          </a:p>
        </p:txBody>
      </p:sp>
    </p:spTree>
    <p:extLst>
      <p:ext uri="{BB962C8B-B14F-4D97-AF65-F5344CB8AC3E}">
        <p14:creationId xmlns:p14="http://schemas.microsoft.com/office/powerpoint/2010/main" val="677494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Thompson’s claims</a:t>
            </a:r>
            <a:endParaRPr lang="en-US" dirty="0"/>
          </a:p>
        </p:txBody>
      </p:sp>
      <p:sp>
        <p:nvSpPr>
          <p:cNvPr id="3" name="Content Placeholder 2"/>
          <p:cNvSpPr>
            <a:spLocks noGrp="1"/>
          </p:cNvSpPr>
          <p:nvPr>
            <p:ph sz="quarter" idx="13"/>
          </p:nvPr>
        </p:nvSpPr>
        <p:spPr/>
        <p:txBody>
          <a:bodyPr/>
          <a:lstStyle/>
          <a:p>
            <a:r>
              <a:rPr lang="en-US" dirty="0" smtClean="0"/>
              <a:t>“Even if a fetus has full moral rights, abortion is still morally permissible, at least sometimes, for some reasons other than to save a woman’s life.”</a:t>
            </a:r>
          </a:p>
          <a:p>
            <a:r>
              <a:rPr lang="en-US" dirty="0" smtClean="0"/>
              <a:t>Violinist example. </a:t>
            </a:r>
          </a:p>
          <a:p>
            <a:pPr lvl="1"/>
            <a:r>
              <a:rPr lang="en-US" dirty="0" smtClean="0"/>
              <a:t>Antiabortionists would say “you are obligated to stay in bed with the violinist: for all people have a right to life, and violinists are people, therefore it would be murder for you to disconnect yourself from him and let him die.” </a:t>
            </a:r>
          </a:p>
          <a:p>
            <a:pPr lvl="1"/>
            <a:r>
              <a:rPr lang="en-US" dirty="0" err="1" smtClean="0"/>
              <a:t>Proabortionists</a:t>
            </a:r>
            <a:r>
              <a:rPr lang="en-US" dirty="0" smtClean="0"/>
              <a:t> would say “it would certainly be commendable of you to agree to save the violinist, but it is absurd to suggest that your refusal to do so would be murder.” </a:t>
            </a:r>
            <a:endParaRPr lang="en-US" dirty="0"/>
          </a:p>
        </p:txBody>
      </p:sp>
      <p:pic>
        <p:nvPicPr>
          <p:cNvPr id="4" name="Picture 3"/>
          <p:cNvPicPr>
            <a:picLocks noChangeAspect="1"/>
          </p:cNvPicPr>
          <p:nvPr/>
        </p:nvPicPr>
        <p:blipFill>
          <a:blip r:embed="rId2"/>
          <a:stretch>
            <a:fillRect/>
          </a:stretch>
        </p:blipFill>
        <p:spPr>
          <a:xfrm>
            <a:off x="3224836" y="4809603"/>
            <a:ext cx="2422806" cy="1924771"/>
          </a:xfrm>
          <a:prstGeom prst="rect">
            <a:avLst/>
          </a:prstGeom>
          <a:ln>
            <a:noFill/>
          </a:ln>
          <a:effectLst>
            <a:softEdge rad="112500"/>
          </a:effectLst>
        </p:spPr>
      </p:pic>
    </p:spTree>
    <p:extLst>
      <p:ext uri="{BB962C8B-B14F-4D97-AF65-F5344CB8AC3E}">
        <p14:creationId xmlns:p14="http://schemas.microsoft.com/office/powerpoint/2010/main" val="15747228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SOHO.thmx</Template>
  <TotalTime>184</TotalTime>
  <Words>2342</Words>
  <Application>Microsoft Macintosh PowerPoint</Application>
  <PresentationFormat>On-screen Show (4:3)</PresentationFormat>
  <Paragraphs>96</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SOHO</vt:lpstr>
      <vt:lpstr>“On the moral and legal status of abortion” by Mary Anne Warren</vt:lpstr>
      <vt:lpstr>Defining the moral status of abortion </vt:lpstr>
      <vt:lpstr>Two common arguments of pro-abortionists </vt:lpstr>
      <vt:lpstr>Arguments against the pro-abortionist</vt:lpstr>
      <vt:lpstr>How do you determine the humanity of a being?</vt:lpstr>
      <vt:lpstr>Judith Thompson’s arguments</vt:lpstr>
      <vt:lpstr>In this paper Warren will:</vt:lpstr>
      <vt:lpstr>Part One. </vt:lpstr>
      <vt:lpstr>Thompson’s claims</vt:lpstr>
      <vt:lpstr>Distinction of appropriateness</vt:lpstr>
      <vt:lpstr>Alternate violinist example</vt:lpstr>
      <vt:lpstr>Warren’s conclusion to this situation</vt:lpstr>
      <vt:lpstr>Part Two. </vt:lpstr>
      <vt:lpstr>The moral status of abortion</vt:lpstr>
      <vt:lpstr>The definition of “Human”</vt:lpstr>
      <vt:lpstr>Defining the moral community </vt:lpstr>
      <vt:lpstr>Traits most central to the concept of personhood:</vt:lpstr>
      <vt:lpstr>Fetal development and the right to life</vt:lpstr>
      <vt:lpstr>When does a fetus have a right to life?</vt:lpstr>
      <vt:lpstr>“Thus, since the fact that even a fully developed fetus is not personlike enough to have any significant right to life on the basis of its personlikeness shows that no legal restrictions upon the stage of pregnancy in which an abortion may be performed can be justified on the grounds that we should protect the rights of the older fetus”. </vt:lpstr>
      <vt:lpstr>Potential personhood and the right to life</vt:lpstr>
      <vt:lpstr>Space traveler example</vt:lpstr>
      <vt:lpstr>Postscript on Infanticide </vt:lpstr>
      <vt:lpstr>The difference between an infant and a fetus</vt:lpstr>
      <vt:lpstr>When infanticide might be acceptable</vt:lpstr>
      <vt:lpstr>Conclusion</vt:lpstr>
    </vt:vector>
  </TitlesOfParts>
  <Company>University of Kentucky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moral and legal status of abortion” by Mary Anne Warren</dc:title>
  <dc:creator>Abby Spalding</dc:creator>
  <cp:lastModifiedBy>Abby Spalding</cp:lastModifiedBy>
  <cp:revision>25</cp:revision>
  <dcterms:created xsi:type="dcterms:W3CDTF">2014-02-24T00:34:41Z</dcterms:created>
  <dcterms:modified xsi:type="dcterms:W3CDTF">2014-02-24T03:39:22Z</dcterms:modified>
</cp:coreProperties>
</file>