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9" r:id="rId4"/>
    <p:sldId id="260" r:id="rId5"/>
    <p:sldId id="261" r:id="rId6"/>
    <p:sldId id="262" r:id="rId7"/>
    <p:sldId id="281" r:id="rId8"/>
    <p:sldId id="282" r:id="rId9"/>
    <p:sldId id="280" r:id="rId10"/>
    <p:sldId id="283" r:id="rId11"/>
    <p:sldId id="284" r:id="rId12"/>
    <p:sldId id="285" r:id="rId13"/>
    <p:sldId id="286" r:id="rId14"/>
    <p:sldId id="287" r:id="rId15"/>
    <p:sldId id="263" r:id="rId16"/>
    <p:sldId id="288" r:id="rId17"/>
    <p:sldId id="289" r:id="rId18"/>
    <p:sldId id="272" r:id="rId19"/>
    <p:sldId id="268" r:id="rId20"/>
    <p:sldId id="264" r:id="rId21"/>
    <p:sldId id="290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4F19-0DED-4317-977D-8A16193FD6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521E-F8EE-478F-A142-00FF8D079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4F19-0DED-4317-977D-8A16193FD6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521E-F8EE-478F-A142-00FF8D079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2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4F19-0DED-4317-977D-8A16193FD6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521E-F8EE-478F-A142-00FF8D079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4F19-0DED-4317-977D-8A16193FD6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521E-F8EE-478F-A142-00FF8D079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3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4F19-0DED-4317-977D-8A16193FD6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521E-F8EE-478F-A142-00FF8D079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2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4F19-0DED-4317-977D-8A16193FD6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521E-F8EE-478F-A142-00FF8D079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5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4F19-0DED-4317-977D-8A16193FD6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521E-F8EE-478F-A142-00FF8D079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2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4F19-0DED-4317-977D-8A16193FD6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521E-F8EE-478F-A142-00FF8D079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0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4F19-0DED-4317-977D-8A16193FD6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521E-F8EE-478F-A142-00FF8D079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5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4F19-0DED-4317-977D-8A16193FD6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521E-F8EE-478F-A142-00FF8D079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0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4F19-0DED-4317-977D-8A16193FD6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521E-F8EE-478F-A142-00FF8D079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7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F4F19-0DED-4317-977D-8A16193FD6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3521E-F8EE-478F-A142-00FF8D079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2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4893" y="152400"/>
            <a:ext cx="4289107" cy="152399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The Termination Thesis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1868906"/>
            <a:ext cx="3962400" cy="110289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Fred Feldman</a:t>
            </a:r>
            <a:endParaRPr lang="en-US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05400" cy="6875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2590800"/>
            <a:ext cx="381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Midwest Studies in </a:t>
            </a:r>
            <a:r>
              <a:rPr lang="en-US" sz="2200" b="1" i="1" dirty="0" smtClean="0"/>
              <a:t>Philosophy</a:t>
            </a:r>
            <a:endParaRPr lang="en-US" sz="2200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		</a:t>
            </a:r>
            <a:r>
              <a:rPr lang="en-US" dirty="0" smtClean="0">
                <a:latin typeface="Arial Rounded MT Bold" panose="020F0704030504030204" pitchFamily="34" charset="0"/>
              </a:rPr>
              <a:t>XXIV, 2000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		pp. </a:t>
            </a:r>
            <a:r>
              <a:rPr lang="en-US" dirty="0" smtClean="0">
                <a:latin typeface="Arial Rounded MT Bold" panose="020F0704030504030204" pitchFamily="34" charset="0"/>
              </a:rPr>
              <a:t>98 – 115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19" y="3810000"/>
            <a:ext cx="4053190" cy="30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Why I Think TT Is False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1"/>
            <a:ext cx="8686800" cy="190499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/>
              <a:t>On these stones </a:t>
            </a:r>
            <a:r>
              <a:rPr lang="en-US" dirty="0" smtClean="0"/>
              <a:t>I often </a:t>
            </a:r>
            <a:r>
              <a:rPr lang="en-US" dirty="0"/>
              <a:t>see the words “Here lies” followed by the name of the deceased. </a:t>
            </a:r>
            <a:r>
              <a:rPr lang="en-US" dirty="0" smtClean="0"/>
              <a:t> I </a:t>
            </a:r>
            <a:r>
              <a:rPr lang="en-US" dirty="0"/>
              <a:t>believe </a:t>
            </a:r>
            <a:r>
              <a:rPr lang="en-US" dirty="0" smtClean="0"/>
              <a:t>that in </a:t>
            </a:r>
            <a:r>
              <a:rPr lang="en-US" dirty="0"/>
              <a:t>many cases the claim inscribed on the gravestone is true. </a:t>
            </a:r>
            <a:r>
              <a:rPr lang="en-US" dirty="0" smtClean="0"/>
              <a:t> The </a:t>
            </a:r>
            <a:r>
              <a:rPr lang="en-US" dirty="0"/>
              <a:t>deceased </a:t>
            </a:r>
            <a:r>
              <a:rPr lang="en-US" dirty="0" smtClean="0"/>
              <a:t>does indeed </a:t>
            </a:r>
            <a:r>
              <a:rPr lang="en-US" dirty="0"/>
              <a:t>lie (dead) in the </a:t>
            </a:r>
            <a:r>
              <a:rPr lang="en-US" dirty="0" smtClean="0"/>
              <a:t>grave.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375"/>
            <a:ext cx="9144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Why I Think TT Is False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17811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I think we are </a:t>
            </a:r>
            <a:r>
              <a:rPr lang="en-US" sz="2400" dirty="0" smtClean="0"/>
              <a:t>our bodies</a:t>
            </a:r>
            <a:r>
              <a:rPr lang="en-US" sz="2400" dirty="0"/>
              <a:t>. </a:t>
            </a:r>
            <a:r>
              <a:rPr lang="en-US" sz="2400" dirty="0" smtClean="0"/>
              <a:t> If </a:t>
            </a:r>
            <a:r>
              <a:rPr lang="en-US" sz="2400" dirty="0"/>
              <a:t>this sort of materialism is true, then I am my body. </a:t>
            </a:r>
            <a:r>
              <a:rPr lang="en-US" sz="2400" dirty="0" smtClean="0"/>
              <a:t> In </a:t>
            </a:r>
            <a:r>
              <a:rPr lang="en-US" sz="2400" dirty="0"/>
              <a:t>that case, I must </a:t>
            </a:r>
            <a:r>
              <a:rPr lang="en-US" sz="2400" dirty="0" smtClean="0"/>
              <a:t>have the </a:t>
            </a:r>
            <a:r>
              <a:rPr lang="en-US" sz="2400" dirty="0"/>
              <a:t>same history as my </a:t>
            </a:r>
            <a:r>
              <a:rPr lang="en-US" sz="2400" dirty="0" smtClean="0"/>
              <a:t>body.</a:t>
            </a:r>
          </a:p>
          <a:p>
            <a:pPr marL="0" indent="0" algn="just">
              <a:buNone/>
            </a:pPr>
            <a:r>
              <a:rPr lang="en-US" sz="2400" dirty="0" smtClean="0"/>
              <a:t>Since </a:t>
            </a:r>
            <a:r>
              <a:rPr lang="en-US" sz="2400" dirty="0"/>
              <a:t>my body will go on existing for a while after I </a:t>
            </a:r>
            <a:r>
              <a:rPr lang="en-US" sz="2400" dirty="0" smtClean="0"/>
              <a:t>die (</a:t>
            </a:r>
            <a:r>
              <a:rPr lang="en-US" sz="2400" dirty="0"/>
              <a:t>unless I die in a remarkably violent way), I will go on existing after I die.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99"/>
            <a:ext cx="9144000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Why I Think TT Is False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178117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2400" dirty="0"/>
              <a:t>In some cases there is reason to wonder about why a person died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/>
              <a:t>I can readily imagine that there might be a person who is hit by a bullet on </a:t>
            </a:r>
            <a:r>
              <a:rPr lang="en-US" sz="2400" dirty="0" smtClean="0"/>
              <a:t>one occasion </a:t>
            </a:r>
            <a:r>
              <a:rPr lang="en-US" sz="2400" dirty="0"/>
              <a:t>and then later dies as a result of a stroke. </a:t>
            </a:r>
            <a:r>
              <a:rPr lang="en-US" sz="2400" dirty="0" smtClean="0"/>
              <a:t> I </a:t>
            </a:r>
            <a:r>
              <a:rPr lang="en-US" sz="2400" dirty="0"/>
              <a:t>can readily imagine that </a:t>
            </a:r>
            <a:r>
              <a:rPr lang="en-US" sz="2400" dirty="0" smtClean="0"/>
              <a:t>an autopsy </a:t>
            </a:r>
            <a:r>
              <a:rPr lang="en-US" sz="2400" dirty="0"/>
              <a:t>might be performed on this dead person and that the medical examiner </a:t>
            </a:r>
            <a:r>
              <a:rPr lang="en-US" sz="2400" dirty="0" smtClean="0"/>
              <a:t>might then </a:t>
            </a:r>
            <a:r>
              <a:rPr lang="en-US" sz="2400" dirty="0"/>
              <a:t>remove the long-embedded bullet. </a:t>
            </a:r>
            <a:r>
              <a:rPr lang="en-US" sz="2400" dirty="0" smtClean="0"/>
              <a:t> The </a:t>
            </a:r>
            <a:r>
              <a:rPr lang="en-US" sz="2400" dirty="0"/>
              <a:t>object that formerly was a living </a:t>
            </a:r>
            <a:r>
              <a:rPr lang="en-US" sz="2400" dirty="0" smtClean="0"/>
              <a:t>person still </a:t>
            </a:r>
            <a:r>
              <a:rPr lang="en-US" sz="2400" dirty="0"/>
              <a:t>exists—now as a corpse—and still contains the </a:t>
            </a:r>
            <a:r>
              <a:rPr lang="en-US" sz="2400" dirty="0" smtClean="0"/>
              <a:t>bullet.</a:t>
            </a:r>
          </a:p>
          <a:p>
            <a:pPr marL="0" indent="0" algn="just">
              <a:buNone/>
            </a:pPr>
            <a:r>
              <a:rPr lang="en-US" sz="2400" dirty="0" smtClean="0"/>
              <a:t>If </a:t>
            </a:r>
            <a:r>
              <a:rPr lang="en-US" sz="2400" dirty="0"/>
              <a:t>such a thing </a:t>
            </a:r>
            <a:r>
              <a:rPr lang="en-US" sz="2400" dirty="0" smtClean="0"/>
              <a:t>could happen</a:t>
            </a:r>
            <a:r>
              <a:rPr lang="en-US" sz="2400" dirty="0"/>
              <a:t>, then </a:t>
            </a:r>
            <a:r>
              <a:rPr lang="en-US" sz="2400" b="1" dirty="0"/>
              <a:t>TT</a:t>
            </a:r>
            <a:r>
              <a:rPr lang="en-US" sz="2400" dirty="0"/>
              <a:t> is false.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99"/>
            <a:ext cx="9143999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Why I Think TT Is False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2286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400" dirty="0"/>
              <a:t>One morning, my friend found </a:t>
            </a:r>
            <a:r>
              <a:rPr lang="en-US" sz="2400" dirty="0" smtClean="0"/>
              <a:t>her mother </a:t>
            </a:r>
            <a:r>
              <a:rPr lang="en-US" sz="2400" dirty="0"/>
              <a:t>sitting in her accustomed chair, apparently resting. </a:t>
            </a:r>
            <a:r>
              <a:rPr lang="en-US" sz="2400" dirty="0" smtClean="0"/>
              <a:t> My </a:t>
            </a:r>
            <a:r>
              <a:rPr lang="en-US" sz="2400" dirty="0"/>
              <a:t>friend spoke to </a:t>
            </a:r>
            <a:r>
              <a:rPr lang="en-US" sz="2400" dirty="0" smtClean="0"/>
              <a:t>her mother</a:t>
            </a:r>
            <a:r>
              <a:rPr lang="en-US" sz="2400" dirty="0"/>
              <a:t>, encouraging her to have some breakfast. </a:t>
            </a:r>
            <a:r>
              <a:rPr lang="en-US" sz="2400" dirty="0" smtClean="0"/>
              <a:t> The </a:t>
            </a:r>
            <a:r>
              <a:rPr lang="en-US" sz="2400" dirty="0"/>
              <a:t>mother did not respond. </a:t>
            </a:r>
            <a:r>
              <a:rPr lang="en-US" sz="2400" dirty="0" smtClean="0"/>
              <a:t> Eventually my </a:t>
            </a:r>
            <a:r>
              <a:rPr lang="en-US" sz="2400" dirty="0"/>
              <a:t>friend became concerned and checked more closely</a:t>
            </a:r>
            <a:r>
              <a:rPr lang="en-US" sz="2400" dirty="0" smtClean="0"/>
              <a:t>.  </a:t>
            </a:r>
            <a:r>
              <a:rPr lang="en-US" sz="2400" dirty="0"/>
              <a:t>She found that </a:t>
            </a:r>
            <a:r>
              <a:rPr lang="en-US" sz="2400" dirty="0" smtClean="0"/>
              <a:t>her mother </a:t>
            </a:r>
            <a:r>
              <a:rPr lang="en-US" sz="2400" dirty="0"/>
              <a:t>had been dead all the while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If </a:t>
            </a:r>
            <a:r>
              <a:rPr lang="en-US" sz="2400" b="1" dirty="0"/>
              <a:t>TT</a:t>
            </a:r>
            <a:r>
              <a:rPr lang="en-US" sz="2400" dirty="0"/>
              <a:t> were true, the object in the chair that morning was not my </a:t>
            </a:r>
            <a:r>
              <a:rPr lang="en-US" sz="2400" dirty="0" smtClean="0"/>
              <a:t>friend’s mother</a:t>
            </a:r>
            <a:r>
              <a:rPr lang="en-US" sz="2400" dirty="0"/>
              <a:t>. </a:t>
            </a:r>
            <a:r>
              <a:rPr lang="en-US" sz="2400" dirty="0" smtClean="0"/>
              <a:t> My </a:t>
            </a:r>
            <a:r>
              <a:rPr lang="en-US" sz="2400" dirty="0"/>
              <a:t>friend’s mother would have gone out of existence sometime during </a:t>
            </a:r>
            <a:r>
              <a:rPr lang="en-US" sz="2400" dirty="0" smtClean="0"/>
              <a:t>the night</a:t>
            </a:r>
            <a:r>
              <a:rPr lang="en-US" sz="2400" dirty="0"/>
              <a:t>, only to be replaced by some strange entity never before seen by my friend.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399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Why I Think TT Is False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22860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400" dirty="0"/>
              <a:t>Imagine a case in which a person was dressed in a tight-fitting, hard-to-button suit </a:t>
            </a:r>
            <a:r>
              <a:rPr lang="en-US" sz="2400" dirty="0" smtClean="0"/>
              <a:t>at the </a:t>
            </a:r>
            <a:r>
              <a:rPr lang="en-US" sz="2400" dirty="0"/>
              <a:t>time of death. </a:t>
            </a:r>
            <a:r>
              <a:rPr lang="en-US" sz="2400" dirty="0" smtClean="0"/>
              <a:t> The </a:t>
            </a:r>
            <a:r>
              <a:rPr lang="en-US" sz="2400" dirty="0"/>
              <a:t>corpse is discovered dressed in the same outfit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/>
              <a:t>How did the person get out of the suit </a:t>
            </a:r>
            <a:r>
              <a:rPr lang="en-US" sz="2400" dirty="0" smtClean="0"/>
              <a:t>without unbuttoning </a:t>
            </a:r>
            <a:r>
              <a:rPr lang="en-US" sz="2400" dirty="0"/>
              <a:t>the buttons and unzipping the zippers? </a:t>
            </a:r>
            <a:r>
              <a:rPr lang="en-US" sz="2400" dirty="0" smtClean="0"/>
              <a:t> How </a:t>
            </a:r>
            <a:r>
              <a:rPr lang="en-US" sz="2400" dirty="0"/>
              <a:t>did the corpse get in there?</a:t>
            </a:r>
          </a:p>
          <a:p>
            <a:pPr marL="0" indent="0" algn="just">
              <a:buNone/>
            </a:pPr>
            <a:r>
              <a:rPr lang="en-US" sz="2400" dirty="0"/>
              <a:t>If </a:t>
            </a:r>
            <a:r>
              <a:rPr lang="en-US" sz="2400" b="1" dirty="0"/>
              <a:t>TT</a:t>
            </a:r>
            <a:r>
              <a:rPr lang="en-US" sz="2400" dirty="0"/>
              <a:t> is true, these things must have happened.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Some Arguments for TT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16764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Suppose someone thought that the </a:t>
            </a:r>
            <a:r>
              <a:rPr lang="en-US" dirty="0" smtClean="0"/>
              <a:t>concept of </a:t>
            </a:r>
            <a:r>
              <a:rPr lang="en-US" dirty="0"/>
              <a:t>death is the concept of the annihilation of a living </a:t>
            </a:r>
            <a:r>
              <a:rPr lang="en-US" dirty="0" smtClean="0"/>
              <a:t>organism.  Then there would </a:t>
            </a:r>
            <a:r>
              <a:rPr lang="en-US" dirty="0"/>
              <a:t>be a quick argument to the conclusion that people go out of existence </a:t>
            </a:r>
            <a:r>
              <a:rPr lang="en-US" dirty="0" smtClean="0"/>
              <a:t>when they </a:t>
            </a:r>
            <a:r>
              <a:rPr lang="en-US" dirty="0"/>
              <a:t>die: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dies </a:t>
            </a:r>
            <a:r>
              <a:rPr lang="en-US" dirty="0" smtClean="0"/>
              <a:t>at </a:t>
            </a:r>
            <a:r>
              <a:rPr lang="en-US" i="1" dirty="0" smtClean="0"/>
              <a:t>t </a:t>
            </a:r>
            <a:r>
              <a:rPr lang="en-US" i="1" dirty="0"/>
              <a:t>= </a:t>
            </a:r>
            <a:r>
              <a:rPr lang="en-US" i="1" dirty="0" err="1"/>
              <a:t>df</a:t>
            </a:r>
            <a:r>
              <a:rPr lang="en-US" dirty="0"/>
              <a:t>. 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is a living organism up to </a:t>
            </a:r>
            <a:r>
              <a:rPr lang="en-US" i="1" dirty="0"/>
              <a:t>t</a:t>
            </a:r>
            <a:r>
              <a:rPr lang="en-US" dirty="0"/>
              <a:t> &amp; </a:t>
            </a:r>
            <a:r>
              <a:rPr lang="en-US" i="1" dirty="0"/>
              <a:t>x</a:t>
            </a:r>
            <a:r>
              <a:rPr lang="en-US" dirty="0"/>
              <a:t> is annihilated at </a:t>
            </a:r>
            <a:r>
              <a:rPr lang="en-US" i="1" dirty="0"/>
              <a:t>t</a:t>
            </a:r>
            <a:r>
              <a:rPr lang="en-US" dirty="0"/>
              <a:t>.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(1) is true, then people go out of existence when they die.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 smtClean="0"/>
              <a:t>Therefore</a:t>
            </a:r>
            <a:r>
              <a:rPr lang="en-US" dirty="0"/>
              <a:t>, people go out of existence when they </a:t>
            </a:r>
            <a:r>
              <a:rPr lang="en-US" dirty="0" smtClean="0"/>
              <a:t>die.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Some Arguments for TT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16764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Other lines of argument for </a:t>
            </a:r>
            <a:r>
              <a:rPr lang="en-US" b="1" dirty="0"/>
              <a:t>TT</a:t>
            </a:r>
            <a:r>
              <a:rPr lang="en-US" dirty="0"/>
              <a:t> depend more heavily on alleged features of </a:t>
            </a:r>
            <a:r>
              <a:rPr lang="en-US" dirty="0" smtClean="0"/>
              <a:t>the concept </a:t>
            </a:r>
            <a:r>
              <a:rPr lang="en-US" dirty="0"/>
              <a:t>of being a person or what I will call </a:t>
            </a:r>
            <a:r>
              <a:rPr lang="en-US" dirty="0" smtClean="0"/>
              <a:t>“</a:t>
            </a:r>
            <a:r>
              <a:rPr lang="en-US" i="1" dirty="0" smtClean="0"/>
              <a:t>personality</a:t>
            </a:r>
            <a:r>
              <a:rPr lang="en-US" dirty="0" smtClean="0"/>
              <a:t>.”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a person dies, he or she ceases to be a person.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a person ceases to be a person, he or she ceases to exist.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Therefore</a:t>
            </a:r>
            <a:r>
              <a:rPr lang="en-US" dirty="0"/>
              <a:t>, when a person dies, he or she ceases to exist.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39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Some Arguments for TT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16764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/>
              <a:t>Another line of argument for </a:t>
            </a:r>
            <a:r>
              <a:rPr lang="en-US" b="1" dirty="0"/>
              <a:t>TT</a:t>
            </a:r>
            <a:r>
              <a:rPr lang="en-US" dirty="0"/>
              <a:t> is based on the idea that certain essential </a:t>
            </a:r>
            <a:r>
              <a:rPr lang="en-US" dirty="0" smtClean="0"/>
              <a:t>properties are </a:t>
            </a:r>
            <a:r>
              <a:rPr lang="en-US" dirty="0"/>
              <a:t>lost at death. </a:t>
            </a:r>
            <a:r>
              <a:rPr lang="en-US" dirty="0" smtClean="0"/>
              <a:t> If </a:t>
            </a:r>
            <a:r>
              <a:rPr lang="en-US" dirty="0"/>
              <a:t>the property of being alive, for example, were an </a:t>
            </a:r>
            <a:r>
              <a:rPr lang="en-US" dirty="0" smtClean="0"/>
              <a:t>essential property </a:t>
            </a:r>
            <a:r>
              <a:rPr lang="en-US" dirty="0"/>
              <a:t>of the things that have it, then it would follow that something goes out </a:t>
            </a:r>
            <a:r>
              <a:rPr lang="en-US" dirty="0" smtClean="0"/>
              <a:t>of existence </a:t>
            </a:r>
            <a:r>
              <a:rPr lang="en-US" dirty="0"/>
              <a:t>whenever something loses its life.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39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Personal Temporal Segments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1752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A philosopher might try to construct a metaphysical scheme that will force </a:t>
            </a:r>
            <a:r>
              <a:rPr lang="en-US" b="1" dirty="0"/>
              <a:t>TT</a:t>
            </a:r>
            <a:r>
              <a:rPr lang="en-US" dirty="0"/>
              <a:t> </a:t>
            </a:r>
            <a:r>
              <a:rPr lang="en-US" dirty="0" smtClean="0"/>
              <a:t>to come </a:t>
            </a:r>
            <a:r>
              <a:rPr lang="en-US" dirty="0"/>
              <a:t>out true. </a:t>
            </a:r>
            <a:r>
              <a:rPr lang="en-US" dirty="0" smtClean="0"/>
              <a:t> He </a:t>
            </a:r>
            <a:r>
              <a:rPr lang="en-US" dirty="0"/>
              <a:t>could start by adopting a metaphysical principle:</a:t>
            </a:r>
          </a:p>
          <a:p>
            <a:pPr marL="400050" lvl="1" indent="0" algn="just">
              <a:buNone/>
            </a:pPr>
            <a:r>
              <a:rPr lang="en-US" b="1" dirty="0"/>
              <a:t>TP</a:t>
            </a:r>
            <a:r>
              <a:rPr lang="en-US" dirty="0"/>
              <a:t>: If a physical object lasts through a stretch of time, then for every </a:t>
            </a:r>
            <a:r>
              <a:rPr lang="en-US" dirty="0" err="1" smtClean="0"/>
              <a:t>substretch</a:t>
            </a:r>
            <a:r>
              <a:rPr lang="en-US" dirty="0" smtClean="0"/>
              <a:t> of </a:t>
            </a:r>
            <a:r>
              <a:rPr lang="en-US" dirty="0"/>
              <a:t>that time, it has a temporal segment that lasts precisely through </a:t>
            </a:r>
            <a:r>
              <a:rPr lang="en-US" dirty="0" smtClean="0"/>
              <a:t>that </a:t>
            </a:r>
            <a:r>
              <a:rPr lang="en-US" dirty="0" err="1" smtClean="0"/>
              <a:t>substretch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250545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Consider some human body. </a:t>
            </a:r>
            <a:r>
              <a:rPr lang="en-US" dirty="0" smtClean="0"/>
              <a:t> Suppose </a:t>
            </a:r>
            <a:r>
              <a:rPr lang="en-US" dirty="0"/>
              <a:t>it lasts for a hundred years. </a:t>
            </a:r>
            <a:r>
              <a:rPr lang="en-US" dirty="0" smtClean="0"/>
              <a:t> Suppose </a:t>
            </a:r>
            <a:r>
              <a:rPr lang="en-US" dirty="0"/>
              <a:t>it is </a:t>
            </a:r>
            <a:r>
              <a:rPr lang="en-US" dirty="0" smtClean="0"/>
              <a:t>fetal for </a:t>
            </a:r>
            <a:r>
              <a:rPr lang="en-US" dirty="0"/>
              <a:t>the first few months, then infantile, then adolescent, then mature, then elderly</a:t>
            </a:r>
            <a:r>
              <a:rPr lang="en-US" dirty="0" smtClean="0"/>
              <a:t>, and </a:t>
            </a:r>
            <a:r>
              <a:rPr lang="en-US" dirty="0"/>
              <a:t>then dead for a while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None of these temporal segments is strictly identical to the body. </a:t>
            </a:r>
            <a:r>
              <a:rPr lang="en-US" dirty="0" smtClean="0"/>
              <a:t> Their diversity follows </a:t>
            </a:r>
            <a:r>
              <a:rPr lang="en-US" dirty="0"/>
              <a:t>from their differences in temporal extent. </a:t>
            </a:r>
            <a:r>
              <a:rPr lang="en-US" dirty="0" smtClean="0"/>
              <a:t> But </a:t>
            </a:r>
            <a:r>
              <a:rPr lang="en-US" dirty="0"/>
              <a:t>of course it would </a:t>
            </a:r>
            <a:r>
              <a:rPr lang="en-US" dirty="0" smtClean="0"/>
              <a:t>be somewhat </a:t>
            </a:r>
            <a:r>
              <a:rPr lang="en-US" dirty="0"/>
              <a:t>misleading to say, for example, that the </a:t>
            </a:r>
            <a:r>
              <a:rPr lang="en-US" dirty="0" smtClean="0"/>
              <a:t>mature-segment </a:t>
            </a:r>
            <a:r>
              <a:rPr lang="en-US" dirty="0"/>
              <a:t>is a “</a:t>
            </a:r>
            <a:r>
              <a:rPr lang="en-US" dirty="0" smtClean="0"/>
              <a:t>completely different </a:t>
            </a:r>
            <a:r>
              <a:rPr lang="en-US" dirty="0"/>
              <a:t>thing” from the body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Some persons continue to </a:t>
            </a:r>
            <a:r>
              <a:rPr lang="en-US" dirty="0" smtClean="0"/>
              <a:t>exist after </a:t>
            </a:r>
            <a:r>
              <a:rPr lang="en-US" dirty="0"/>
              <a:t>they die; they just stop being persons and start being dead human bodies.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39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0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182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The Termination Thesis (or “TT”) is the view that people go out of existence </a:t>
            </a:r>
            <a:r>
              <a:rPr lang="en-US" b="1" dirty="0" smtClean="0"/>
              <a:t>when they die.</a:t>
            </a:r>
          </a:p>
          <a:p>
            <a:pPr marL="0" indent="0" algn="just">
              <a:buNone/>
            </a:pPr>
            <a:r>
              <a:rPr lang="en-US" i="1" dirty="0" smtClean="0"/>
              <a:t>Lots </a:t>
            </a:r>
            <a:r>
              <a:rPr lang="en-US" i="1" dirty="0"/>
              <a:t>of philosophers seem to believe it.</a:t>
            </a: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610600" cy="274319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/>
              <a:t>Another philosopher might take a more radical approach</a:t>
            </a:r>
            <a:r>
              <a:rPr lang="en-US" dirty="0" smtClean="0"/>
              <a:t>.  He </a:t>
            </a:r>
            <a:r>
              <a:rPr lang="en-US" dirty="0"/>
              <a:t>might say that as </a:t>
            </a:r>
            <a:r>
              <a:rPr lang="en-US" dirty="0" smtClean="0"/>
              <a:t>he uses </a:t>
            </a:r>
            <a:r>
              <a:rPr lang="en-US" dirty="0"/>
              <a:t>the term “person,” it correctly applies to a thing only if that thing has </a:t>
            </a:r>
            <a:r>
              <a:rPr lang="en-US" dirty="0" smtClean="0"/>
              <a:t>the person-making </a:t>
            </a:r>
            <a:r>
              <a:rPr lang="en-US" dirty="0"/>
              <a:t>property throughout its </a:t>
            </a:r>
            <a:r>
              <a:rPr lang="en-US" dirty="0" smtClean="0"/>
              <a:t>existence.</a:t>
            </a:r>
          </a:p>
          <a:p>
            <a:pPr marL="0" indent="0" algn="just">
              <a:buNone/>
            </a:pPr>
            <a:r>
              <a:rPr lang="en-US" dirty="0" smtClean="0"/>
              <a:t>Furthermore</a:t>
            </a:r>
            <a:r>
              <a:rPr lang="en-US" dirty="0"/>
              <a:t>, he might insist </a:t>
            </a:r>
            <a:r>
              <a:rPr lang="en-US" dirty="0" smtClean="0"/>
              <a:t>that nothing </a:t>
            </a:r>
            <a:r>
              <a:rPr lang="en-US" dirty="0"/>
              <a:t>is properly called a person unless it is “maximal” in this sense: </a:t>
            </a:r>
            <a:r>
              <a:rPr lang="en-US" dirty="0" smtClean="0"/>
              <a:t> it </a:t>
            </a:r>
            <a:r>
              <a:rPr lang="en-US" dirty="0"/>
              <a:t>is not </a:t>
            </a:r>
            <a:r>
              <a:rPr lang="en-US" dirty="0" smtClean="0"/>
              <a:t>a proper </a:t>
            </a:r>
            <a:r>
              <a:rPr lang="en-US" dirty="0"/>
              <a:t>temporal part of any larger segment that has the person-making </a:t>
            </a:r>
            <a:r>
              <a:rPr lang="en-US" dirty="0" smtClean="0"/>
              <a:t>property throughout </a:t>
            </a:r>
            <a:r>
              <a:rPr lang="en-US" dirty="0"/>
              <a:t>its existence.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108"/>
            <a:ext cx="9144000" cy="38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3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610600" cy="27431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The radical view grants that the thing I call “me” exists. </a:t>
            </a:r>
            <a:r>
              <a:rPr lang="en-US" dirty="0" smtClean="0"/>
              <a:t> Advocates </a:t>
            </a:r>
            <a:r>
              <a:rPr lang="en-US" dirty="0"/>
              <a:t>of </a:t>
            </a:r>
            <a:r>
              <a:rPr lang="en-US" dirty="0" smtClean="0"/>
              <a:t>the radical </a:t>
            </a:r>
            <a:r>
              <a:rPr lang="en-US" dirty="0"/>
              <a:t>view may call such things “human bodies.” </a:t>
            </a:r>
            <a:r>
              <a:rPr lang="en-US" dirty="0" smtClean="0"/>
              <a:t> But </a:t>
            </a:r>
            <a:r>
              <a:rPr lang="en-US" dirty="0"/>
              <a:t>the radical view insists </a:t>
            </a:r>
            <a:r>
              <a:rPr lang="en-US" dirty="0" smtClean="0"/>
              <a:t>that these </a:t>
            </a:r>
            <a:r>
              <a:rPr lang="en-US" dirty="0"/>
              <a:t>entities are not absolute persons. </a:t>
            </a:r>
            <a:r>
              <a:rPr lang="en-US" dirty="0" smtClean="0"/>
              <a:t> They </a:t>
            </a:r>
            <a:r>
              <a:rPr lang="en-US" dirty="0"/>
              <a:t>are temporally larger items that </a:t>
            </a:r>
            <a:r>
              <a:rPr lang="en-US" dirty="0" smtClean="0"/>
              <a:t>contain absolute </a:t>
            </a:r>
            <a:r>
              <a:rPr lang="en-US" dirty="0"/>
              <a:t>persons as proper temporal segments.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108"/>
            <a:ext cx="9144000" cy="38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3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610600" cy="274319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/>
              <a:t>Perhaps when one of them uses the word “I” to refer to himself, he </a:t>
            </a:r>
            <a:r>
              <a:rPr lang="en-US" dirty="0" smtClean="0"/>
              <a:t>means to </a:t>
            </a:r>
            <a:r>
              <a:rPr lang="en-US" dirty="0"/>
              <a:t>refer to an entity that will go out of existence at death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If </a:t>
            </a:r>
            <a:r>
              <a:rPr lang="en-US" dirty="0"/>
              <a:t>they do this, they are thinking of themselves as </a:t>
            </a:r>
            <a:r>
              <a:rPr lang="en-US" dirty="0" smtClean="0"/>
              <a:t>things that </a:t>
            </a:r>
            <a:r>
              <a:rPr lang="en-US" dirty="0"/>
              <a:t>are, on my view, mere parts of things like me and my friends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i="1" dirty="0" smtClean="0"/>
              <a:t>My </a:t>
            </a:r>
            <a:r>
              <a:rPr lang="en-US" i="1" dirty="0"/>
              <a:t>friends and I are things like us</a:t>
            </a:r>
            <a:r>
              <a:rPr lang="en-US" i="1" dirty="0" smtClean="0"/>
              <a:t>, and </a:t>
            </a:r>
            <a:r>
              <a:rPr lang="en-US" i="1" dirty="0"/>
              <a:t>we won’t go out of existence when we die.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5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25908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It’s interesting to note that </a:t>
            </a:r>
            <a:r>
              <a:rPr lang="en-US" b="1" dirty="0"/>
              <a:t>TT</a:t>
            </a:r>
            <a:r>
              <a:rPr lang="en-US" dirty="0"/>
              <a:t> has been invoked on both sides of the debate </a:t>
            </a:r>
            <a:r>
              <a:rPr lang="en-US" dirty="0" smtClean="0"/>
              <a:t>about the </a:t>
            </a:r>
            <a:r>
              <a:rPr lang="en-US" dirty="0"/>
              <a:t>evil of death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Death </a:t>
            </a:r>
            <a:r>
              <a:rPr lang="en-US" i="1" dirty="0" smtClean="0">
                <a:latin typeface="Arial Rounded MT Bold" panose="020F0704030504030204" pitchFamily="34" charset="0"/>
              </a:rPr>
              <a:t>is not </a:t>
            </a:r>
            <a:r>
              <a:rPr lang="en-US" dirty="0" smtClean="0">
                <a:latin typeface="Arial Rounded MT Bold" panose="020F0704030504030204" pitchFamily="34" charset="0"/>
              </a:rPr>
              <a:t>an evil</a:t>
            </a:r>
            <a:r>
              <a:rPr lang="en-US" dirty="0" smtClean="0"/>
              <a:t>:  Epicurus et al. claim </a:t>
            </a:r>
            <a:r>
              <a:rPr lang="en-US" dirty="0"/>
              <a:t>(approximately) that since we cease to exist when </a:t>
            </a:r>
            <a:r>
              <a:rPr lang="en-US" dirty="0" smtClean="0"/>
              <a:t>we die</a:t>
            </a:r>
            <a:r>
              <a:rPr lang="en-US" dirty="0"/>
              <a:t>, and nothing can harm us when we don’t exist, death cannot harm us. </a:t>
            </a:r>
            <a:r>
              <a:rPr lang="en-US" dirty="0" smtClean="0"/>
              <a:t> Thus</a:t>
            </a:r>
            <a:r>
              <a:rPr lang="en-US" dirty="0"/>
              <a:t>, </a:t>
            </a:r>
            <a:r>
              <a:rPr lang="en-US" dirty="0" smtClean="0"/>
              <a:t>it is </a:t>
            </a:r>
            <a:r>
              <a:rPr lang="en-US" dirty="0"/>
              <a:t>irrational to fear death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Death </a:t>
            </a:r>
            <a:r>
              <a:rPr lang="en-US" i="1" dirty="0" smtClean="0">
                <a:latin typeface="Arial Rounded MT Bold" panose="020F0704030504030204" pitchFamily="34" charset="0"/>
              </a:rPr>
              <a:t>is</a:t>
            </a:r>
            <a:r>
              <a:rPr lang="en-US" dirty="0" smtClean="0">
                <a:latin typeface="Arial Rounded MT Bold" panose="020F0704030504030204" pitchFamily="34" charset="0"/>
              </a:rPr>
              <a:t> an evil</a:t>
            </a:r>
            <a:r>
              <a:rPr lang="en-US" dirty="0"/>
              <a:t>:  When we no longer exist, we are incapable of pursuing the projects that give </a:t>
            </a:r>
            <a:r>
              <a:rPr lang="en-US" dirty="0" smtClean="0"/>
              <a:t>meaning to </a:t>
            </a:r>
            <a:r>
              <a:rPr lang="en-US" dirty="0"/>
              <a:t>our lives. </a:t>
            </a:r>
            <a:r>
              <a:rPr lang="en-US" dirty="0" smtClean="0"/>
              <a:t> Thus</a:t>
            </a:r>
            <a:r>
              <a:rPr lang="en-US" dirty="0"/>
              <a:t>, death harms us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2362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/>
              <a:t>There </a:t>
            </a:r>
            <a:r>
              <a:rPr lang="en-US" sz="1800" dirty="0" smtClean="0"/>
              <a:t>is </a:t>
            </a:r>
            <a:r>
              <a:rPr lang="en-US" sz="1800" dirty="0"/>
              <a:t>the question whether </a:t>
            </a:r>
            <a:r>
              <a:rPr lang="en-US" sz="1800" dirty="0" smtClean="0"/>
              <a:t>psychological connectedness </a:t>
            </a:r>
            <a:r>
              <a:rPr lang="en-US" sz="1800" dirty="0"/>
              <a:t>is the mark of personal </a:t>
            </a:r>
            <a:r>
              <a:rPr lang="en-US" sz="1800" dirty="0" smtClean="0"/>
              <a:t>identity.</a:t>
            </a:r>
            <a:endParaRPr lang="en-US" sz="1800" dirty="0" smtClean="0"/>
          </a:p>
          <a:p>
            <a:pPr marL="0" indent="0" algn="just">
              <a:buNone/>
            </a:pPr>
            <a:r>
              <a:rPr lang="en-US" sz="1800" dirty="0"/>
              <a:t>Another question is whether we can live again after we have died</a:t>
            </a:r>
            <a:r>
              <a:rPr lang="en-US" sz="1800" dirty="0" smtClean="0"/>
              <a:t>.</a:t>
            </a:r>
          </a:p>
          <a:p>
            <a:pPr marL="0" indent="0" algn="just">
              <a:buNone/>
            </a:pPr>
            <a:r>
              <a:rPr lang="en-US" sz="1800" dirty="0"/>
              <a:t>There is also a question about the </a:t>
            </a:r>
            <a:r>
              <a:rPr lang="en-US" sz="1800" dirty="0" smtClean="0"/>
              <a:t>relation between </a:t>
            </a:r>
            <a:r>
              <a:rPr lang="en-US" sz="1800" dirty="0"/>
              <a:t>a person and his “remains.” </a:t>
            </a:r>
            <a:r>
              <a:rPr lang="en-US" sz="1800" dirty="0" smtClean="0"/>
              <a:t> Is </a:t>
            </a:r>
            <a:r>
              <a:rPr lang="en-US" sz="1800" dirty="0"/>
              <a:t>this relation identity, or is it rather a </a:t>
            </a:r>
            <a:r>
              <a:rPr lang="en-US" sz="1800" dirty="0" smtClean="0"/>
              <a:t>relation that </a:t>
            </a:r>
            <a:r>
              <a:rPr lang="en-US" sz="1800" dirty="0"/>
              <a:t>holds between an entity and another entity into which the former has “</a:t>
            </a:r>
            <a:r>
              <a:rPr lang="en-US" sz="1800" dirty="0" smtClean="0"/>
              <a:t>substantially changed”?</a:t>
            </a:r>
          </a:p>
          <a:p>
            <a:pPr marL="0" indent="0" algn="just">
              <a:buNone/>
            </a:pPr>
            <a:r>
              <a:rPr lang="en-US" sz="1800" dirty="0"/>
              <a:t>In any case, it should be clear that </a:t>
            </a:r>
            <a:r>
              <a:rPr lang="en-US" sz="1800" b="1" dirty="0"/>
              <a:t>TT</a:t>
            </a:r>
            <a:r>
              <a:rPr lang="en-US" sz="1800" dirty="0"/>
              <a:t> plays some role in a variety of </a:t>
            </a:r>
            <a:r>
              <a:rPr lang="en-US" sz="1800" dirty="0" smtClean="0"/>
              <a:t>important metaphysical </a:t>
            </a:r>
            <a:r>
              <a:rPr lang="en-US" sz="1800" dirty="0"/>
              <a:t>debates.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Possible Misunderstandings of TT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1"/>
            <a:ext cx="8763000" cy="152399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It’s easy to mistake TT for the view that when a person dies, he or she ceases to </a:t>
            </a:r>
            <a:r>
              <a:rPr lang="en-US" dirty="0" smtClean="0"/>
              <a:t>exist “</a:t>
            </a:r>
            <a:r>
              <a:rPr lang="en-US" dirty="0"/>
              <a:t>as a person</a:t>
            </a:r>
            <a:r>
              <a:rPr lang="en-US" dirty="0" smtClean="0"/>
              <a:t>.”</a:t>
            </a:r>
          </a:p>
          <a:p>
            <a:pPr marL="0" indent="0" algn="just">
              <a:buNone/>
            </a:pPr>
            <a:r>
              <a:rPr lang="en-US" dirty="0"/>
              <a:t>But this view is distinct from TT, for TT </a:t>
            </a:r>
            <a:r>
              <a:rPr lang="en-US" dirty="0" smtClean="0"/>
              <a:t>is </a:t>
            </a:r>
            <a:r>
              <a:rPr lang="en-US" dirty="0"/>
              <a:t>not the view that people cease </a:t>
            </a:r>
            <a:r>
              <a:rPr lang="en-US" dirty="0" smtClean="0"/>
              <a:t>to exist </a:t>
            </a:r>
            <a:r>
              <a:rPr lang="en-US" dirty="0"/>
              <a:t>“as people” when they die. </a:t>
            </a:r>
            <a:r>
              <a:rPr lang="en-US" dirty="0" smtClean="0"/>
              <a:t> It </a:t>
            </a:r>
            <a:r>
              <a:rPr lang="en-US" dirty="0"/>
              <a:t>is the view that they cease to exist </a:t>
            </a:r>
            <a:r>
              <a:rPr lang="en-US" i="1" dirty="0" smtClean="0"/>
              <a:t>simpliciter</a:t>
            </a:r>
            <a:r>
              <a:rPr lang="en-US" dirty="0" smtClean="0"/>
              <a:t> when </a:t>
            </a:r>
            <a:r>
              <a:rPr lang="en-US" dirty="0"/>
              <a:t>they die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4740"/>
            <a:ext cx="6586791" cy="3703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3581400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/>
              <a:t>TTp</a:t>
            </a:r>
            <a:r>
              <a:rPr lang="en-US" sz="1600" dirty="0" smtClean="0"/>
              <a:t> follows immediately </a:t>
            </a:r>
            <a:r>
              <a:rPr lang="en-US" sz="1600" dirty="0"/>
              <a:t>from the assumption about the concept of personality and the fact </a:t>
            </a:r>
            <a:r>
              <a:rPr lang="en-US" sz="1600" dirty="0" smtClean="0"/>
              <a:t>that people </a:t>
            </a:r>
            <a:r>
              <a:rPr lang="en-US" sz="1600" dirty="0"/>
              <a:t>cease to be alive or self-conscious when they die.</a:t>
            </a: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0" y="2249269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TTs</a:t>
            </a:r>
            <a:r>
              <a:rPr lang="en-US" dirty="0"/>
              <a:t>: </a:t>
            </a:r>
            <a:r>
              <a:rPr lang="en-US" dirty="0" smtClean="0"/>
              <a:t> When </a:t>
            </a:r>
            <a:r>
              <a:rPr lang="en-US" dirty="0"/>
              <a:t>a person dies, he or she ceases to exist simpliciter.</a:t>
            </a:r>
          </a:p>
          <a:p>
            <a:r>
              <a:rPr lang="en-US" b="1" dirty="0" err="1"/>
              <a:t>TTp</a:t>
            </a:r>
            <a:r>
              <a:rPr lang="en-US" dirty="0"/>
              <a:t>: </a:t>
            </a:r>
            <a:r>
              <a:rPr lang="en-US" dirty="0" smtClean="0"/>
              <a:t> When </a:t>
            </a:r>
            <a:r>
              <a:rPr lang="en-US" dirty="0"/>
              <a:t>a person dies, he or she ceases to exist as a person.</a:t>
            </a:r>
          </a:p>
        </p:txBody>
      </p:sp>
    </p:spTree>
    <p:extLst>
      <p:ext uri="{BB962C8B-B14F-4D97-AF65-F5344CB8AC3E}">
        <p14:creationId xmlns:p14="http://schemas.microsoft.com/office/powerpoint/2010/main" val="4760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297179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400" dirty="0"/>
              <a:t>Let’s say that something ceases to exist </a:t>
            </a:r>
            <a:r>
              <a:rPr lang="en-US" sz="3400" b="1" dirty="0"/>
              <a:t>simpliciter</a:t>
            </a:r>
            <a:r>
              <a:rPr lang="en-US" sz="3400" dirty="0"/>
              <a:t> at a time if it simply </a:t>
            </a:r>
            <a:r>
              <a:rPr lang="en-US" sz="3400" dirty="0" smtClean="0"/>
              <a:t>goes out </a:t>
            </a:r>
            <a:r>
              <a:rPr lang="en-US" sz="3400" dirty="0"/>
              <a:t>of existence at that </a:t>
            </a:r>
            <a:r>
              <a:rPr lang="en-US" sz="3400" dirty="0" smtClean="0"/>
              <a:t>time.</a:t>
            </a:r>
          </a:p>
          <a:p>
            <a:pPr marL="400050" lvl="1" indent="0" algn="just">
              <a:buNone/>
            </a:pPr>
            <a:r>
              <a:rPr lang="en-US" dirty="0" smtClean="0"/>
              <a:t>In </a:t>
            </a:r>
            <a:r>
              <a:rPr lang="en-US" dirty="0"/>
              <a:t>the typical case, a thing ceases to exist </a:t>
            </a:r>
            <a:r>
              <a:rPr lang="en-US" b="1" dirty="0"/>
              <a:t>simpliciter</a:t>
            </a:r>
            <a:r>
              <a:rPr lang="en-US" dirty="0"/>
              <a:t> at </a:t>
            </a:r>
            <a:r>
              <a:rPr lang="en-US" dirty="0" smtClean="0"/>
              <a:t>a time </a:t>
            </a:r>
            <a:r>
              <a:rPr lang="en-US" dirty="0"/>
              <a:t>if it exists for a while up to that time, but exists no longer after that </a:t>
            </a:r>
            <a:r>
              <a:rPr lang="en-US" dirty="0" smtClean="0"/>
              <a:t>time.</a:t>
            </a:r>
          </a:p>
          <a:p>
            <a:pPr marL="0" indent="0" algn="just">
              <a:buNone/>
            </a:pPr>
            <a:r>
              <a:rPr lang="en-US" sz="3400" dirty="0" smtClean="0"/>
              <a:t>On the other </a:t>
            </a:r>
            <a:r>
              <a:rPr lang="en-US" sz="3400" dirty="0"/>
              <a:t>hand, in the typical case we can say that something ceases to exist </a:t>
            </a:r>
            <a:r>
              <a:rPr lang="en-US" sz="3400" b="1" dirty="0"/>
              <a:t>as a person </a:t>
            </a:r>
            <a:r>
              <a:rPr lang="en-US" sz="3400" dirty="0" smtClean="0"/>
              <a:t>at a </a:t>
            </a:r>
            <a:r>
              <a:rPr lang="en-US" sz="3400" dirty="0"/>
              <a:t>time if it was a person for a while up to that time but stopped being a person then.</a:t>
            </a:r>
            <a:endParaRPr lang="en-US" sz="3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457" y="3794346"/>
            <a:ext cx="7240544" cy="306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94346"/>
            <a:ext cx="2300631" cy="306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0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Possible Misunderstandings of TT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24383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It’s also easy to confuse </a:t>
            </a:r>
            <a:r>
              <a:rPr lang="en-US" b="1" dirty="0"/>
              <a:t>TT</a:t>
            </a:r>
            <a:r>
              <a:rPr lang="en-US" dirty="0"/>
              <a:t> with the view that when a person dies, he or she ceases </a:t>
            </a:r>
            <a:r>
              <a:rPr lang="en-US" dirty="0" smtClean="0"/>
              <a:t>to have </a:t>
            </a:r>
            <a:r>
              <a:rPr lang="en-US" dirty="0"/>
              <a:t>any sort of moral or psychological importance</a:t>
            </a:r>
            <a:r>
              <a:rPr lang="en-US" dirty="0" smtClean="0"/>
              <a:t>.</a:t>
            </a:r>
          </a:p>
          <a:p>
            <a:pPr marL="400050" lvl="1" indent="0" algn="just">
              <a:buNone/>
            </a:pPr>
            <a:r>
              <a:rPr lang="en-US" b="1" dirty="0" err="1"/>
              <a:t>TTi</a:t>
            </a:r>
            <a:r>
              <a:rPr lang="en-US" dirty="0"/>
              <a:t>: </a:t>
            </a:r>
            <a:r>
              <a:rPr lang="en-US" dirty="0" smtClean="0"/>
              <a:t> When </a:t>
            </a:r>
            <a:r>
              <a:rPr lang="en-US" dirty="0"/>
              <a:t>a person dies, he or she ceases to have any moral or other significance</a:t>
            </a:r>
            <a:r>
              <a:rPr lang="en-US" dirty="0" smtClean="0"/>
              <a:t>; being </a:t>
            </a:r>
            <a:r>
              <a:rPr lang="en-US" dirty="0"/>
              <a:t>dead is as meaningless as not existing at all.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6248400" cy="3886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31242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TT</a:t>
            </a:r>
            <a:r>
              <a:rPr lang="en-US" sz="2000" dirty="0"/>
              <a:t> is the view that people simply stop existing when they die. </a:t>
            </a:r>
            <a:r>
              <a:rPr lang="en-US" sz="2000" dirty="0" smtClean="0"/>
              <a:t> It’s </a:t>
            </a:r>
            <a:r>
              <a:rPr lang="en-US" sz="2000" dirty="0"/>
              <a:t>not </a:t>
            </a:r>
            <a:r>
              <a:rPr lang="en-US" sz="2000" dirty="0" smtClean="0"/>
              <a:t>the claim </a:t>
            </a:r>
            <a:r>
              <a:rPr lang="en-US" sz="2000" dirty="0"/>
              <a:t>that being dead is as meaningless as not existing; it’s the claim that when </a:t>
            </a:r>
            <a:r>
              <a:rPr lang="en-US" sz="2000" dirty="0" smtClean="0"/>
              <a:t>you are </a:t>
            </a:r>
            <a:r>
              <a:rPr lang="en-US" sz="2000" dirty="0"/>
              <a:t>dead, you don’t exist at all.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173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Possible Misunderstandings of TT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24383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err="1" smtClean="0"/>
              <a:t>TTc</a:t>
            </a:r>
            <a:r>
              <a:rPr lang="en-US" dirty="0"/>
              <a:t>:  “When I die, I will no longer exist. </a:t>
            </a:r>
            <a:r>
              <a:rPr lang="en-US" dirty="0" smtClean="0"/>
              <a:t> I </a:t>
            </a:r>
            <a:r>
              <a:rPr lang="en-US" dirty="0"/>
              <a:t>will </a:t>
            </a:r>
            <a:r>
              <a:rPr lang="en-US" dirty="0" smtClean="0"/>
              <a:t>just be </a:t>
            </a:r>
            <a:r>
              <a:rPr lang="en-US" dirty="0"/>
              <a:t>a corpse.”</a:t>
            </a:r>
            <a:endParaRPr lang="en-US" dirty="0" smtClean="0"/>
          </a:p>
          <a:p>
            <a:pPr marL="400050" lvl="1" indent="0" algn="just">
              <a:buNone/>
            </a:pPr>
            <a:r>
              <a:rPr lang="en-US" dirty="0" smtClean="0"/>
              <a:t>Such </a:t>
            </a:r>
            <a:r>
              <a:rPr lang="en-US" dirty="0"/>
              <a:t>a remark seems </a:t>
            </a:r>
            <a:r>
              <a:rPr lang="en-US" dirty="0" smtClean="0"/>
              <a:t>self-contradictory.</a:t>
            </a:r>
          </a:p>
          <a:p>
            <a:pPr marL="400050" lvl="1" indent="0" algn="just">
              <a:buNone/>
            </a:pPr>
            <a:r>
              <a:rPr lang="en-US" b="1" dirty="0"/>
              <a:t>TT</a:t>
            </a:r>
            <a:r>
              <a:rPr lang="en-US" dirty="0"/>
              <a:t> is not the view that when people die</a:t>
            </a:r>
            <a:r>
              <a:rPr lang="en-US" dirty="0" smtClean="0"/>
              <a:t>, they </a:t>
            </a:r>
            <a:r>
              <a:rPr lang="en-US" dirty="0"/>
              <a:t>cease existing </a:t>
            </a:r>
            <a:r>
              <a:rPr lang="en-US" i="1" dirty="0"/>
              <a:t>as the same kind of thing they formerly were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1371"/>
            <a:ext cx="5432729" cy="3696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33528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TT</a:t>
            </a:r>
            <a:r>
              <a:rPr lang="en-US" sz="2400" dirty="0"/>
              <a:t> implies that when a person dies, </a:t>
            </a:r>
            <a:r>
              <a:rPr lang="en-US" sz="2400" dirty="0" smtClean="0"/>
              <a:t>he or </a:t>
            </a:r>
            <a:r>
              <a:rPr lang="en-US" sz="2400" dirty="0"/>
              <a:t>she ceases existing as any kind of thing, since he or she ceases existing altogether.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482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Why I Think TT Is False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1"/>
            <a:ext cx="8686800" cy="19049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It seems to me that what’s true of trees is true of every other sort of organism</a:t>
            </a:r>
            <a:r>
              <a:rPr lang="en-US" dirty="0" smtClean="0"/>
              <a:t>.  In </a:t>
            </a:r>
            <a:r>
              <a:rPr lang="en-US" dirty="0"/>
              <a:t>every case, if an organism dies, but its remains remain, then it </a:t>
            </a:r>
            <a:r>
              <a:rPr lang="en-US" dirty="0" smtClean="0"/>
              <a:t>remains.</a:t>
            </a:r>
          </a:p>
          <a:p>
            <a:pPr marL="0" indent="0" algn="just">
              <a:buNone/>
            </a:pPr>
            <a:r>
              <a:rPr lang="en-US" dirty="0" smtClean="0"/>
              <a:t>The transition from </a:t>
            </a:r>
            <a:r>
              <a:rPr lang="en-US" dirty="0"/>
              <a:t>being alive to being dead is a transition that happens to some </a:t>
            </a:r>
            <a:r>
              <a:rPr lang="en-US" dirty="0" smtClean="0"/>
              <a:t>persisting object.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0"/>
            <a:ext cx="914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1760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The Termination Thesis</vt:lpstr>
      <vt:lpstr> </vt:lpstr>
      <vt:lpstr> </vt:lpstr>
      <vt:lpstr> </vt:lpstr>
      <vt:lpstr> Possible Misunderstandings of TT</vt:lpstr>
      <vt:lpstr> </vt:lpstr>
      <vt:lpstr> Possible Misunderstandings of TT</vt:lpstr>
      <vt:lpstr> Possible Misunderstandings of TT</vt:lpstr>
      <vt:lpstr> Why I Think TT Is False</vt:lpstr>
      <vt:lpstr> Why I Think TT Is False</vt:lpstr>
      <vt:lpstr> Why I Think TT Is False</vt:lpstr>
      <vt:lpstr> Why I Think TT Is False</vt:lpstr>
      <vt:lpstr> Why I Think TT Is False</vt:lpstr>
      <vt:lpstr> Why I Think TT Is False</vt:lpstr>
      <vt:lpstr> Some Arguments for TT</vt:lpstr>
      <vt:lpstr> Some Arguments for TT</vt:lpstr>
      <vt:lpstr> Some Arguments for TT</vt:lpstr>
      <vt:lpstr> Personal Temporal Segments</vt:lpstr>
      <vt:lpstr> </vt:lpstr>
      <vt:lpstr> </vt:lpstr>
      <vt:lpstr> </vt:lpstr>
      <vt:lpstr>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</dc:title>
  <dc:creator>Fred Feldman</dc:creator>
  <cp:lastModifiedBy>Kyle Lewis Burchett</cp:lastModifiedBy>
  <cp:revision>74</cp:revision>
  <dcterms:created xsi:type="dcterms:W3CDTF">2014-01-17T01:58:15Z</dcterms:created>
  <dcterms:modified xsi:type="dcterms:W3CDTF">2014-01-24T08:27:05Z</dcterms:modified>
</cp:coreProperties>
</file>